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36" r:id="rId2"/>
    <p:sldId id="264" r:id="rId3"/>
    <p:sldId id="267" r:id="rId4"/>
    <p:sldId id="429" r:id="rId5"/>
    <p:sldId id="273" r:id="rId6"/>
    <p:sldId id="271" r:id="rId7"/>
    <p:sldId id="430" r:id="rId8"/>
    <p:sldId id="431" r:id="rId9"/>
    <p:sldId id="432" r:id="rId10"/>
    <p:sldId id="433" r:id="rId11"/>
    <p:sldId id="269" r:id="rId12"/>
    <p:sldId id="43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8" autoAdjust="0"/>
    <p:restoredTop sz="75506" autoAdjust="0"/>
  </p:normalViewPr>
  <p:slideViewPr>
    <p:cSldViewPr snapToGrid="0">
      <p:cViewPr varScale="1">
        <p:scale>
          <a:sx n="34" d="100"/>
          <a:sy n="34" d="100"/>
        </p:scale>
        <p:origin x="120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atrisce.johnson\AppData\Local\Microsoft\Windows\INetCache\Content.Outlook\VMZMHKO6\2018%20PIT%20City%20of%20Dallas%20Demographic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atrisce.johnson\AppData\Local\Microsoft\Windows\INetCache\Content.Outlook\VMZMHKO6\2018%20PIT%20City%20of%20Dallas%20Demographic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atrisce.johnson\AppData\Local\Microsoft\Windows\INetCache\Content.Outlook\VMZMHKO6\2018%20PIT%20City%20of%20Dallas%20Demographic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2017 and 2018 PIT</a:t>
            </a:r>
            <a:r>
              <a:rPr lang="en-US" baseline="0" dirty="0"/>
              <a:t> Counts</a:t>
            </a:r>
          </a:p>
          <a:p>
            <a:pPr>
              <a:defRPr/>
            </a:pPr>
            <a:r>
              <a:rPr lang="en-US" baseline="0" dirty="0"/>
              <a:t>Total Homeless Identified in the City of Dallas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Sheet1!$B$1</c:f>
              <c:strCache>
                <c:ptCount val="1"/>
                <c:pt idx="0">
                  <c:v>Number of Homeless Individuals</c:v>
                </c:pt>
              </c:strCache>
            </c:strRef>
          </c:tx>
          <c:spPr>
            <a:solidFill>
              <a:schemeClr val="accent1"/>
            </a:solidFill>
            <a:ln>
              <a:noFill/>
            </a:ln>
            <a:effectLst/>
            <a:sp3d/>
          </c:spPr>
          <c:invertIfNegative val="0"/>
          <c:cat>
            <c:numRef>
              <c:f>Sheet1!$A$2:$A$3</c:f>
              <c:numCache>
                <c:formatCode>General</c:formatCode>
                <c:ptCount val="2"/>
                <c:pt idx="0">
                  <c:v>2017</c:v>
                </c:pt>
                <c:pt idx="1">
                  <c:v>2018</c:v>
                </c:pt>
              </c:numCache>
            </c:numRef>
          </c:cat>
          <c:val>
            <c:numRef>
              <c:f>Sheet1!$B$2:$B$3</c:f>
              <c:numCache>
                <c:formatCode>General</c:formatCode>
                <c:ptCount val="2"/>
                <c:pt idx="0">
                  <c:v>3222</c:v>
                </c:pt>
                <c:pt idx="1">
                  <c:v>3506</c:v>
                </c:pt>
              </c:numCache>
            </c:numRef>
          </c:val>
          <c:extLst>
            <c:ext xmlns:c16="http://schemas.microsoft.com/office/drawing/2014/chart" uri="{C3380CC4-5D6E-409C-BE32-E72D297353CC}">
              <c16:uniqueId val="{00000000-D326-49C7-8229-DA0504B2C91B}"/>
            </c:ext>
          </c:extLst>
        </c:ser>
        <c:dLbls>
          <c:showLegendKey val="0"/>
          <c:showVal val="0"/>
          <c:showCatName val="0"/>
          <c:showSerName val="0"/>
          <c:showPercent val="0"/>
          <c:showBubbleSize val="0"/>
        </c:dLbls>
        <c:gapWidth val="150"/>
        <c:shape val="box"/>
        <c:axId val="180051504"/>
        <c:axId val="182786544"/>
        <c:axId val="0"/>
      </c:bar3DChart>
      <c:catAx>
        <c:axId val="1800515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2786544"/>
        <c:crosses val="autoZero"/>
        <c:auto val="1"/>
        <c:lblAlgn val="ctr"/>
        <c:lblOffset val="100"/>
        <c:noMultiLvlLbl val="0"/>
      </c:catAx>
      <c:valAx>
        <c:axId val="1827865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51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dirty="0"/>
              <a:t>2018</a:t>
            </a:r>
            <a:r>
              <a:rPr lang="en-US" baseline="0" dirty="0"/>
              <a:t> PIT Age of Unsheltered: Dallas</a:t>
            </a:r>
            <a:endParaRPr lang="en-US" dirty="0"/>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'2018 PIT Ages of Unsheltered'!$C$4:$C$10</c:f>
              <c:strCache>
                <c:ptCount val="7"/>
                <c:pt idx="0">
                  <c:v>&lt;17</c:v>
                </c:pt>
                <c:pt idx="1">
                  <c:v>18-24</c:v>
                </c:pt>
                <c:pt idx="2">
                  <c:v>25-34</c:v>
                </c:pt>
                <c:pt idx="3">
                  <c:v>35-44</c:v>
                </c:pt>
                <c:pt idx="4">
                  <c:v>45-54</c:v>
                </c:pt>
                <c:pt idx="5">
                  <c:v>55-61</c:v>
                </c:pt>
                <c:pt idx="6">
                  <c:v>62+</c:v>
                </c:pt>
              </c:strCache>
            </c:strRef>
          </c:cat>
          <c:val>
            <c:numRef>
              <c:f>'2018 PIT Ages of Unsheltered'!$D$4:$D$10</c:f>
              <c:numCache>
                <c:formatCode>General</c:formatCode>
                <c:ptCount val="7"/>
                <c:pt idx="0">
                  <c:v>3</c:v>
                </c:pt>
                <c:pt idx="1">
                  <c:v>40</c:v>
                </c:pt>
                <c:pt idx="2">
                  <c:v>174</c:v>
                </c:pt>
                <c:pt idx="3">
                  <c:v>219</c:v>
                </c:pt>
                <c:pt idx="4">
                  <c:v>280</c:v>
                </c:pt>
                <c:pt idx="5">
                  <c:v>196</c:v>
                </c:pt>
                <c:pt idx="6">
                  <c:v>86</c:v>
                </c:pt>
              </c:numCache>
            </c:numRef>
          </c:val>
          <c:extLst>
            <c:ext xmlns:c16="http://schemas.microsoft.com/office/drawing/2014/chart" uri="{C3380CC4-5D6E-409C-BE32-E72D297353CC}">
              <c16:uniqueId val="{00000000-3F58-4BBE-BD1C-0A979B87CB03}"/>
            </c:ext>
          </c:extLst>
        </c:ser>
        <c:dLbls>
          <c:showLegendKey val="0"/>
          <c:showVal val="0"/>
          <c:showCatName val="0"/>
          <c:showSerName val="0"/>
          <c:showPercent val="0"/>
          <c:showBubbleSize val="0"/>
        </c:dLbls>
        <c:gapWidth val="100"/>
        <c:overlap val="-24"/>
        <c:axId val="376684608"/>
        <c:axId val="269449872"/>
        <c:extLst>
          <c:ext xmlns:c15="http://schemas.microsoft.com/office/drawing/2012/chart" uri="{02D57815-91ED-43cb-92C2-25804820EDAC}">
            <c15:filteredBarSeries>
              <c15:ser>
                <c:idx val="1"/>
                <c:order val="1"/>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extLst>
                      <c:ext uri="{02D57815-91ED-43cb-92C2-25804820EDAC}">
                        <c15:formulaRef>
                          <c15:sqref>'2018 PIT Ages of Unsheltered'!$C$4:$C$10</c15:sqref>
                        </c15:formulaRef>
                      </c:ext>
                    </c:extLst>
                    <c:strCache>
                      <c:ptCount val="7"/>
                      <c:pt idx="0">
                        <c:v>&lt;17</c:v>
                      </c:pt>
                      <c:pt idx="1">
                        <c:v>18-24</c:v>
                      </c:pt>
                      <c:pt idx="2">
                        <c:v>25-34</c:v>
                      </c:pt>
                      <c:pt idx="3">
                        <c:v>35-44</c:v>
                      </c:pt>
                      <c:pt idx="4">
                        <c:v>45-54</c:v>
                      </c:pt>
                      <c:pt idx="5">
                        <c:v>55-61</c:v>
                      </c:pt>
                      <c:pt idx="6">
                        <c:v>62+</c:v>
                      </c:pt>
                    </c:strCache>
                  </c:strRef>
                </c:cat>
                <c:val>
                  <c:numRef>
                    <c:extLst>
                      <c:ext uri="{02D57815-91ED-43cb-92C2-25804820EDAC}">
                        <c15:formulaRef>
                          <c15:sqref>'2018 PIT Ages of Unsheltered'!$E$4:$E$10</c15:sqref>
                        </c15:formulaRef>
                      </c:ext>
                    </c:extLst>
                    <c:numCache>
                      <c:formatCode>0%</c:formatCode>
                      <c:ptCount val="7"/>
                      <c:pt idx="1">
                        <c:v>0.04</c:v>
                      </c:pt>
                      <c:pt idx="2">
                        <c:v>0.17</c:v>
                      </c:pt>
                      <c:pt idx="3">
                        <c:v>0.22</c:v>
                      </c:pt>
                      <c:pt idx="4">
                        <c:v>0.28000000000000003</c:v>
                      </c:pt>
                      <c:pt idx="5">
                        <c:v>0.2</c:v>
                      </c:pt>
                      <c:pt idx="6">
                        <c:v>0.09</c:v>
                      </c:pt>
                    </c:numCache>
                  </c:numRef>
                </c:val>
                <c:extLst>
                  <c:ext xmlns:c16="http://schemas.microsoft.com/office/drawing/2014/chart" uri="{C3380CC4-5D6E-409C-BE32-E72D297353CC}">
                    <c16:uniqueId val="{00000001-3F58-4BBE-BD1C-0A979B87CB03}"/>
                  </c:ext>
                </c:extLst>
              </c15:ser>
            </c15:filteredBarSeries>
          </c:ext>
        </c:extLst>
      </c:barChart>
      <c:catAx>
        <c:axId val="37668460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69449872"/>
        <c:crosses val="autoZero"/>
        <c:auto val="1"/>
        <c:lblAlgn val="ctr"/>
        <c:lblOffset val="100"/>
        <c:noMultiLvlLbl val="0"/>
      </c:catAx>
      <c:valAx>
        <c:axId val="26944987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376684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a:t>2018 Dallas</a:t>
            </a:r>
            <a:r>
              <a:rPr lang="en-US" baseline="0" dirty="0"/>
              <a:t> Unsheltered Race</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C65-4B5B-82E5-5536BF6957A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C65-4B5B-82E5-5536BF6957A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C65-4B5B-82E5-5536BF6957A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C65-4B5B-82E5-5536BF6957AB}"/>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1C65-4B5B-82E5-5536BF6957AB}"/>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1C65-4B5B-82E5-5536BF6957A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'2018 PIT COD Race &amp; Ethnicity'!$B$9:$B$14</c:f>
              <c:strCache>
                <c:ptCount val="6"/>
                <c:pt idx="0">
                  <c:v>White</c:v>
                </c:pt>
                <c:pt idx="1">
                  <c:v>Black</c:v>
                </c:pt>
                <c:pt idx="2">
                  <c:v>Asian</c:v>
                </c:pt>
                <c:pt idx="3">
                  <c:v>Native Am/Alaskan</c:v>
                </c:pt>
                <c:pt idx="4">
                  <c:v>Hawaiian</c:v>
                </c:pt>
                <c:pt idx="5">
                  <c:v>Other</c:v>
                </c:pt>
              </c:strCache>
            </c:strRef>
          </c:cat>
          <c:val>
            <c:numRef>
              <c:f>'2018 PIT COD Race &amp; Ethnicity'!$C$9:$C$14</c:f>
              <c:numCache>
                <c:formatCode>General</c:formatCode>
                <c:ptCount val="6"/>
                <c:pt idx="0">
                  <c:v>297</c:v>
                </c:pt>
                <c:pt idx="1">
                  <c:v>582</c:v>
                </c:pt>
                <c:pt idx="2">
                  <c:v>8</c:v>
                </c:pt>
                <c:pt idx="3">
                  <c:v>9</c:v>
                </c:pt>
                <c:pt idx="4">
                  <c:v>0</c:v>
                </c:pt>
                <c:pt idx="5">
                  <c:v>4</c:v>
                </c:pt>
              </c:numCache>
            </c:numRef>
          </c:val>
          <c:extLst>
            <c:ext xmlns:c16="http://schemas.microsoft.com/office/drawing/2014/chart" uri="{C3380CC4-5D6E-409C-BE32-E72D297353CC}">
              <c16:uniqueId val="{0000000C-1C65-4B5B-82E5-5536BF6957AB}"/>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a:t>Dallas Unsheltered Subpopulations</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v>Unsheltered Subpopulation</c:v>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10800000" scaled="1"/>
              <a:tileRect/>
            </a:gradFill>
            <a:ln>
              <a:noFill/>
            </a:ln>
            <a:effectLst/>
          </c:spPr>
          <c:invertIfNegative val="0"/>
          <c:dLbls>
            <c:dLbl>
              <c:idx val="0"/>
              <c:layout>
                <c:manualLayout>
                  <c:x val="-2.7777777777778798E-3"/>
                  <c:y val="-6.94444444444444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7D1-4148-AE5C-0A033D1FC39C}"/>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7D1-4148-AE5C-0A033D1FC39C}"/>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7D1-4148-AE5C-0A033D1FC39C}"/>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7D1-4148-AE5C-0A033D1FC39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'2018 COD PIT Subpopulations'!$B$4:$B$7</c:f>
              <c:strCache>
                <c:ptCount val="4"/>
                <c:pt idx="0">
                  <c:v>Chronically Homeless</c:v>
                </c:pt>
                <c:pt idx="1">
                  <c:v>Homeless Families with Children</c:v>
                </c:pt>
                <c:pt idx="2">
                  <c:v>Homeless Veterans</c:v>
                </c:pt>
                <c:pt idx="3">
                  <c:v>Unaccompanied Youth and Parenting Under 18 </c:v>
                </c:pt>
              </c:strCache>
            </c:strRef>
          </c:cat>
          <c:val>
            <c:numRef>
              <c:f>'2018 COD PIT Subpopulations'!$C$4:$C$7</c:f>
              <c:numCache>
                <c:formatCode>General</c:formatCode>
                <c:ptCount val="4"/>
                <c:pt idx="0">
                  <c:v>114</c:v>
                </c:pt>
                <c:pt idx="1">
                  <c:v>0</c:v>
                </c:pt>
                <c:pt idx="2">
                  <c:v>52</c:v>
                </c:pt>
                <c:pt idx="3">
                  <c:v>0</c:v>
                </c:pt>
              </c:numCache>
            </c:numRef>
          </c:val>
          <c:extLst>
            <c:ext xmlns:c16="http://schemas.microsoft.com/office/drawing/2014/chart" uri="{C3380CC4-5D6E-409C-BE32-E72D297353CC}">
              <c16:uniqueId val="{00000004-E7D1-4148-AE5C-0A033D1FC39C}"/>
            </c:ext>
          </c:extLst>
        </c:ser>
        <c:dLbls>
          <c:showLegendKey val="0"/>
          <c:showVal val="0"/>
          <c:showCatName val="0"/>
          <c:showSerName val="0"/>
          <c:showPercent val="0"/>
          <c:showBubbleSize val="0"/>
        </c:dLbls>
        <c:gapWidth val="326"/>
        <c:overlap val="-58"/>
        <c:axId val="401038272"/>
        <c:axId val="380101280"/>
      </c:barChart>
      <c:valAx>
        <c:axId val="380101280"/>
        <c:scaling>
          <c:orientation val="minMax"/>
        </c:scaling>
        <c:delete val="0"/>
        <c:axPos val="b"/>
        <c:majorGridlines>
          <c:spPr>
            <a:ln w="9525" cap="flat" cmpd="sng" algn="ctr">
              <a:gradFill>
                <a:gsLst>
                  <a:gs pos="99000">
                    <a:schemeClr val="tx1">
                      <a:lumMod val="25000"/>
                      <a:lumOff val="75000"/>
                    </a:schemeClr>
                  </a:gs>
                  <a:gs pos="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1038272"/>
        <c:crosses val="autoZero"/>
        <c:crossBetween val="between"/>
      </c:valAx>
      <c:catAx>
        <c:axId val="401038272"/>
        <c:scaling>
          <c:orientation val="minMax"/>
        </c:scaling>
        <c:delete val="0"/>
        <c:axPos val="l"/>
        <c:numFmt formatCode="General" sourceLinked="1"/>
        <c:majorTickMark val="none"/>
        <c:minorTickMark val="none"/>
        <c:tickLblPos val="nextTo"/>
        <c:spPr>
          <a:noFill/>
          <a:ln w="19050" cap="flat" cmpd="sng" algn="ctr">
            <a:solidFill>
              <a:schemeClr val="tx1">
                <a:lumMod val="15000"/>
                <a:lumOff val="85000"/>
              </a:schemeClr>
            </a:solidFill>
            <a:round/>
            <a:headEnd type="none" w="sm" len="sm"/>
            <a:tailEnd type="none" w="sm" len="sm"/>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0101280"/>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3">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9050" cap="flat" cmpd="sng" algn="ctr">
        <a:solidFill>
          <a:schemeClr val="tx1">
            <a:lumMod val="15000"/>
            <a:lumOff val="85000"/>
          </a:schemeClr>
        </a:solidFill>
        <a:round/>
        <a:headEnd type="none" w="sm" len="sm"/>
        <a:tailEnd type="none" w="sm" len="sm"/>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99000">
              <a:schemeClr val="tx1">
                <a:lumMod val="25000"/>
                <a:lumOff val="75000"/>
              </a:schemeClr>
            </a:gs>
            <a:gs pos="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15000"/>
                <a:lumOff val="85000"/>
              </a:schemeClr>
            </a:gs>
            <a:gs pos="0">
              <a:schemeClr val="tx1">
                <a:lumMod val="5000"/>
                <a:lumOff val="9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8BFF2D-EF92-42CC-BC20-D4DF6146B1A5}" type="datetimeFigureOut">
              <a:rPr lang="en-US" smtClean="0"/>
              <a:t>7/17/2018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2F1193-C1A5-470D-BCD5-841EABBD8E63}" type="slidenum">
              <a:rPr lang="en-US" smtClean="0"/>
              <a:t>‹#›</a:t>
            </a:fld>
            <a:endParaRPr lang="en-US"/>
          </a:p>
        </p:txBody>
      </p:sp>
    </p:spTree>
    <p:extLst>
      <p:ext uri="{BB962C8B-B14F-4D97-AF65-F5344CB8AC3E}">
        <p14:creationId xmlns:p14="http://schemas.microsoft.com/office/powerpoint/2010/main" val="33212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Welcome and Format of Meeting (discuss purpose of public engagement &amp; outreach, ways in which to submit feedback)</a:t>
            </a:r>
          </a:p>
          <a:p>
            <a:pPr marL="171450" indent="-171450">
              <a:buFont typeface="Arial" panose="020B0604020202020204" pitchFamily="34" charset="0"/>
              <a:buChar char="•"/>
            </a:pPr>
            <a:r>
              <a:rPr lang="en-US" dirty="0"/>
              <a:t>Introduction of Key Stakeholders (OHS, CHC, City Council, the Partnership, etc.)</a:t>
            </a:r>
          </a:p>
          <a:p>
            <a:endParaRPr lang="en-US" dirty="0"/>
          </a:p>
        </p:txBody>
      </p:sp>
      <p:sp>
        <p:nvSpPr>
          <p:cNvPr id="4" name="Slide Number Placeholder 3"/>
          <p:cNvSpPr>
            <a:spLocks noGrp="1"/>
          </p:cNvSpPr>
          <p:nvPr>
            <p:ph type="sldNum" sz="quarter" idx="10"/>
          </p:nvPr>
        </p:nvSpPr>
        <p:spPr/>
        <p:txBody>
          <a:bodyPr/>
          <a:lstStyle/>
          <a:p>
            <a:fld id="{E72F1193-C1A5-470D-BCD5-841EABBD8E63}" type="slidenum">
              <a:rPr lang="en-US" smtClean="0"/>
              <a:t>2</a:t>
            </a:fld>
            <a:endParaRPr lang="en-US" dirty="0"/>
          </a:p>
        </p:txBody>
      </p:sp>
    </p:spTree>
    <p:extLst>
      <p:ext uri="{BB962C8B-B14F-4D97-AF65-F5344CB8AC3E}">
        <p14:creationId xmlns:p14="http://schemas.microsoft.com/office/powerpoint/2010/main" val="2410998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Office of Homeless Solutions (OHS) was established on October 1, 2017, to prevent and intervene in homelessness by combating the complexity of homelessness with innovative and effective solutions.  Additionally, OHS is charged with providing the leadership and coordination to promote collaborative efforts of private and public partners, ultimately creating policy and solidifying a diverse funding portfolio to adequately address homelessness.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Through innovation, collaboration, and comprehensive strategies, the Office of Homeless Solutions strives to positively impact quality of life in the City of Dallas by preventing homelessness, advocating for those experiencing homelessness, promoting affordable housing opportunities, and partnering to maximize resources </a:t>
            </a:r>
            <a:r>
              <a:rPr lang="en-US" dirty="0">
                <a:solidFill>
                  <a:srgbClr val="FF0000"/>
                </a:solidFill>
              </a:rPr>
              <a:t>(talking points, insert graphic from strategic plan here)</a:t>
            </a:r>
          </a:p>
          <a:p>
            <a:endParaRPr lang="en-US" dirty="0"/>
          </a:p>
        </p:txBody>
      </p:sp>
      <p:sp>
        <p:nvSpPr>
          <p:cNvPr id="4" name="Slide Number Placeholder 3"/>
          <p:cNvSpPr>
            <a:spLocks noGrp="1"/>
          </p:cNvSpPr>
          <p:nvPr>
            <p:ph type="sldNum" sz="quarter" idx="10"/>
          </p:nvPr>
        </p:nvSpPr>
        <p:spPr/>
        <p:txBody>
          <a:bodyPr/>
          <a:lstStyle/>
          <a:p>
            <a:fld id="{E72F1193-C1A5-470D-BCD5-841EABBD8E63}" type="slidenum">
              <a:rPr lang="en-US" smtClean="0"/>
              <a:t>3</a:t>
            </a:fld>
            <a:endParaRPr lang="en-US" dirty="0"/>
          </a:p>
        </p:txBody>
      </p:sp>
    </p:spTree>
    <p:extLst>
      <p:ext uri="{BB962C8B-B14F-4D97-AF65-F5344CB8AC3E}">
        <p14:creationId xmlns:p14="http://schemas.microsoft.com/office/powerpoint/2010/main" val="461966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F1193-C1A5-470D-BCD5-841EABBD8E63}" type="slidenum">
              <a:rPr lang="en-US" smtClean="0"/>
              <a:t>5</a:t>
            </a:fld>
            <a:endParaRPr lang="en-US"/>
          </a:p>
        </p:txBody>
      </p:sp>
    </p:spTree>
    <p:extLst>
      <p:ext uri="{BB962C8B-B14F-4D97-AF65-F5344CB8AC3E}">
        <p14:creationId xmlns:p14="http://schemas.microsoft.com/office/powerpoint/2010/main" val="1621984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 on intense case management</a:t>
            </a:r>
          </a:p>
          <a:p>
            <a:pPr lvl="1"/>
            <a:r>
              <a:rPr lang="en-US" dirty="0"/>
              <a:t>DARS (Dept. of Assistive &amp; Rehabilitative Services)</a:t>
            </a:r>
          </a:p>
          <a:p>
            <a:pPr lvl="1"/>
            <a:r>
              <a:rPr lang="en-US" dirty="0"/>
              <a:t>GED classes</a:t>
            </a:r>
          </a:p>
          <a:p>
            <a:pPr lvl="1"/>
            <a:r>
              <a:rPr lang="en-US" dirty="0"/>
              <a:t>Intensive Outpatient Programs</a:t>
            </a:r>
          </a:p>
          <a:p>
            <a:pPr lvl="1"/>
            <a:r>
              <a:rPr lang="en-US" dirty="0"/>
              <a:t>Texas Workforce Commission</a:t>
            </a:r>
          </a:p>
          <a:p>
            <a:pPr lvl="1"/>
            <a:r>
              <a:rPr lang="en-US" dirty="0" err="1"/>
              <a:t>CitySquare</a:t>
            </a:r>
            <a:r>
              <a:rPr lang="en-US" dirty="0"/>
              <a:t> certifications</a:t>
            </a:r>
          </a:p>
          <a:p>
            <a:pPr lvl="1"/>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Up to 4 THC’s during normal weather.  Maximum of 10 THC during inclement weather.</a:t>
            </a:r>
          </a:p>
          <a:p>
            <a:pPr lvl="0"/>
            <a:endParaRPr lang="en-US" dirty="0"/>
          </a:p>
          <a:p>
            <a:pPr lvl="1"/>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Competitive RFP process for operations/management, case management and wrap around services, and all contracted services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Chapter 51 – Zoning</a:t>
            </a:r>
          </a:p>
          <a:p>
            <a:pPr marL="0" indent="0">
              <a:buFont typeface="Arial" panose="020B0604020202020204" pitchFamily="34" charset="0"/>
              <a:buNone/>
            </a:pPr>
            <a:r>
              <a:rPr lang="en-US" dirty="0"/>
              <a:t>Creation of chapter (possibly 45) that details operations of temporary homeless centers</a:t>
            </a:r>
          </a:p>
          <a:p>
            <a:pPr marL="171450" indent="-171450">
              <a:buFont typeface="Arial" panose="020B0604020202020204" pitchFamily="34" charset="0"/>
              <a:buChar char="•"/>
            </a:pPr>
            <a:r>
              <a:rPr lang="en-US" dirty="0"/>
              <a:t>THC sites selected and eligibility confirmed through permitting process</a:t>
            </a:r>
          </a:p>
          <a:p>
            <a:pPr marL="171450" indent="-171450">
              <a:buFont typeface="Arial" panose="020B0604020202020204" pitchFamily="34" charset="0"/>
              <a:buChar char="•"/>
            </a:pPr>
            <a:r>
              <a:rPr lang="en-US" dirty="0"/>
              <a:t>Vendors selected through RFP for contracted services (operations, security, transportation, meals, case management, workforce/job training, sanitation, storage, etc.)</a:t>
            </a:r>
          </a:p>
          <a:p>
            <a:endParaRPr lang="en-US" dirty="0"/>
          </a:p>
        </p:txBody>
      </p:sp>
      <p:sp>
        <p:nvSpPr>
          <p:cNvPr id="4" name="Slide Number Placeholder 3"/>
          <p:cNvSpPr>
            <a:spLocks noGrp="1"/>
          </p:cNvSpPr>
          <p:nvPr>
            <p:ph type="sldNum" sz="quarter" idx="10"/>
          </p:nvPr>
        </p:nvSpPr>
        <p:spPr/>
        <p:txBody>
          <a:bodyPr/>
          <a:lstStyle/>
          <a:p>
            <a:fld id="{E72F1193-C1A5-470D-BCD5-841EABBD8E63}" type="slidenum">
              <a:rPr lang="en-US" smtClean="0"/>
              <a:t>8</a:t>
            </a:fld>
            <a:endParaRPr lang="en-US"/>
          </a:p>
        </p:txBody>
      </p:sp>
    </p:spTree>
    <p:extLst>
      <p:ext uri="{BB962C8B-B14F-4D97-AF65-F5344CB8AC3E}">
        <p14:creationId xmlns:p14="http://schemas.microsoft.com/office/powerpoint/2010/main" val="438612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OHS Action - Negotiation to finalize agreement with Apartment Association, other private property owners, and Dallas Housing Authority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Master lease program with Apartment Association, other private property owners, and Dallas Housing Authority to have units set-aside for homeless as well as rental assistance</a:t>
            </a:r>
          </a:p>
          <a:p>
            <a:endParaRPr lang="en-US" dirty="0"/>
          </a:p>
        </p:txBody>
      </p:sp>
      <p:sp>
        <p:nvSpPr>
          <p:cNvPr id="4" name="Slide Number Placeholder 3"/>
          <p:cNvSpPr>
            <a:spLocks noGrp="1"/>
          </p:cNvSpPr>
          <p:nvPr>
            <p:ph type="sldNum" sz="quarter" idx="10"/>
          </p:nvPr>
        </p:nvSpPr>
        <p:spPr/>
        <p:txBody>
          <a:bodyPr/>
          <a:lstStyle/>
          <a:p>
            <a:fld id="{E72F1193-C1A5-470D-BCD5-841EABBD8E63}" type="slidenum">
              <a:rPr lang="en-US" smtClean="0"/>
              <a:t>9</a:t>
            </a:fld>
            <a:endParaRPr lang="en-US"/>
          </a:p>
        </p:txBody>
      </p:sp>
    </p:spTree>
    <p:extLst>
      <p:ext uri="{BB962C8B-B14F-4D97-AF65-F5344CB8AC3E}">
        <p14:creationId xmlns:p14="http://schemas.microsoft.com/office/powerpoint/2010/main" val="704383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First release of NOFA application in Fall 2018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Competitive RFP process through Notice of Funding Availability</a:t>
            </a:r>
          </a:p>
          <a:p>
            <a:endParaRPr lang="en-US" dirty="0"/>
          </a:p>
        </p:txBody>
      </p:sp>
      <p:sp>
        <p:nvSpPr>
          <p:cNvPr id="4" name="Slide Number Placeholder 3"/>
          <p:cNvSpPr>
            <a:spLocks noGrp="1"/>
          </p:cNvSpPr>
          <p:nvPr>
            <p:ph type="sldNum" sz="quarter" idx="10"/>
          </p:nvPr>
        </p:nvSpPr>
        <p:spPr/>
        <p:txBody>
          <a:bodyPr/>
          <a:lstStyle/>
          <a:p>
            <a:fld id="{E72F1193-C1A5-470D-BCD5-841EABBD8E63}" type="slidenum">
              <a:rPr lang="en-US" smtClean="0"/>
              <a:t>10</a:t>
            </a:fld>
            <a:endParaRPr lang="en-US"/>
          </a:p>
        </p:txBody>
      </p:sp>
    </p:spTree>
    <p:extLst>
      <p:ext uri="{BB962C8B-B14F-4D97-AF65-F5344CB8AC3E}">
        <p14:creationId xmlns:p14="http://schemas.microsoft.com/office/powerpoint/2010/main" val="2221215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0CCEF-A2FC-4CF2-B68C-4951FE293E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1E5DEC-B3D4-46B0-9E25-895CE3B6E0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D38B6E-C738-4116-A605-7A3889AA5D62}"/>
              </a:ext>
            </a:extLst>
          </p:cNvPr>
          <p:cNvSpPr>
            <a:spLocks noGrp="1"/>
          </p:cNvSpPr>
          <p:nvPr>
            <p:ph type="dt" sz="half" idx="10"/>
          </p:nvPr>
        </p:nvSpPr>
        <p:spPr/>
        <p:txBody>
          <a:bodyPr/>
          <a:lstStyle/>
          <a:p>
            <a:fld id="{C6FD040C-F93F-4F14-8150-92D84DEA1A33}" type="datetime1">
              <a:rPr lang="en-US" smtClean="0"/>
              <a:t>7/17/2018</a:t>
            </a:fld>
            <a:endParaRPr lang="en-US"/>
          </a:p>
        </p:txBody>
      </p:sp>
      <p:sp>
        <p:nvSpPr>
          <p:cNvPr id="5" name="Footer Placeholder 4">
            <a:extLst>
              <a:ext uri="{FF2B5EF4-FFF2-40B4-BE49-F238E27FC236}">
                <a16:creationId xmlns:a16="http://schemas.microsoft.com/office/drawing/2014/main" id="{844BA4D9-12CF-4890-99D6-74913797D8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17579D-C9FA-44AE-83CB-9EAFA5A26D9F}"/>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33404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8288-DD21-4DCA-A397-638E664CBD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DF87D3-42FE-4AF6-BA62-E866E32E9B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0DD73-72BD-4936-919A-AF9495DFE6CC}"/>
              </a:ext>
            </a:extLst>
          </p:cNvPr>
          <p:cNvSpPr>
            <a:spLocks noGrp="1"/>
          </p:cNvSpPr>
          <p:nvPr>
            <p:ph type="dt" sz="half" idx="10"/>
          </p:nvPr>
        </p:nvSpPr>
        <p:spPr/>
        <p:txBody>
          <a:bodyPr/>
          <a:lstStyle/>
          <a:p>
            <a:fld id="{4A3DC639-CA4A-4BE8-B4C0-65E3ED799CB5}" type="datetime1">
              <a:rPr lang="en-US" smtClean="0"/>
              <a:t>7/17/2018</a:t>
            </a:fld>
            <a:endParaRPr lang="en-US"/>
          </a:p>
        </p:txBody>
      </p:sp>
      <p:sp>
        <p:nvSpPr>
          <p:cNvPr id="5" name="Footer Placeholder 4">
            <a:extLst>
              <a:ext uri="{FF2B5EF4-FFF2-40B4-BE49-F238E27FC236}">
                <a16:creationId xmlns:a16="http://schemas.microsoft.com/office/drawing/2014/main" id="{965E5E30-07D3-4DF6-B904-31CC3CF9E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968BEA-7D3E-4037-ACDF-E0C71A9E722F}"/>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1698878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882CC2-2A3B-4928-9F13-174E9CD40A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009527-A1E0-42E3-A936-BB394E5B606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928034-914C-4129-A462-EF2C53E2BF93}"/>
              </a:ext>
            </a:extLst>
          </p:cNvPr>
          <p:cNvSpPr>
            <a:spLocks noGrp="1"/>
          </p:cNvSpPr>
          <p:nvPr>
            <p:ph type="dt" sz="half" idx="10"/>
          </p:nvPr>
        </p:nvSpPr>
        <p:spPr/>
        <p:txBody>
          <a:bodyPr/>
          <a:lstStyle/>
          <a:p>
            <a:fld id="{9E16456A-5068-4FB3-9CBA-7842C273BCFB}" type="datetime1">
              <a:rPr lang="en-US" smtClean="0"/>
              <a:t>7/17/2018</a:t>
            </a:fld>
            <a:endParaRPr lang="en-US"/>
          </a:p>
        </p:txBody>
      </p:sp>
      <p:sp>
        <p:nvSpPr>
          <p:cNvPr id="5" name="Footer Placeholder 4">
            <a:extLst>
              <a:ext uri="{FF2B5EF4-FFF2-40B4-BE49-F238E27FC236}">
                <a16:creationId xmlns:a16="http://schemas.microsoft.com/office/drawing/2014/main" id="{12285FAF-F9BC-416C-B653-093BB6778E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86D07-CE1A-4134-BB41-8E356BB8922C}"/>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3191230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81D66-9083-42B5-B73C-948DA233F3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EF627A-17D8-4511-869F-EA1C3C1D05C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ACADA3-3FB1-4B2B-9A5C-6BC5C6DB81A0}"/>
              </a:ext>
            </a:extLst>
          </p:cNvPr>
          <p:cNvSpPr>
            <a:spLocks noGrp="1"/>
          </p:cNvSpPr>
          <p:nvPr>
            <p:ph type="dt" sz="half" idx="10"/>
          </p:nvPr>
        </p:nvSpPr>
        <p:spPr/>
        <p:txBody>
          <a:bodyPr/>
          <a:lstStyle/>
          <a:p>
            <a:fld id="{AB9FDC6D-B0A0-47A3-882A-B83F5663272E}" type="datetime1">
              <a:rPr lang="en-US" smtClean="0"/>
              <a:t>7/17/2018</a:t>
            </a:fld>
            <a:endParaRPr lang="en-US"/>
          </a:p>
        </p:txBody>
      </p:sp>
      <p:sp>
        <p:nvSpPr>
          <p:cNvPr id="5" name="Footer Placeholder 4">
            <a:extLst>
              <a:ext uri="{FF2B5EF4-FFF2-40B4-BE49-F238E27FC236}">
                <a16:creationId xmlns:a16="http://schemas.microsoft.com/office/drawing/2014/main" id="{D782089C-1757-4E34-9CD1-6A03D37AE9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C468AB-BD47-4D27-8F4F-1A3CACD1B35D}"/>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2059097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16BB5-8440-4140-88AA-91512ED9E7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C75253-5AF7-44CE-BCB5-BD3EE0129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0F3D56-E093-4E32-897C-7D3E8C7E4706}"/>
              </a:ext>
            </a:extLst>
          </p:cNvPr>
          <p:cNvSpPr>
            <a:spLocks noGrp="1"/>
          </p:cNvSpPr>
          <p:nvPr>
            <p:ph type="dt" sz="half" idx="10"/>
          </p:nvPr>
        </p:nvSpPr>
        <p:spPr/>
        <p:txBody>
          <a:bodyPr/>
          <a:lstStyle/>
          <a:p>
            <a:fld id="{847FEAA1-EE2C-4093-84CB-D0460217887C}" type="datetime1">
              <a:rPr lang="en-US" smtClean="0"/>
              <a:t>7/17/2018</a:t>
            </a:fld>
            <a:endParaRPr lang="en-US"/>
          </a:p>
        </p:txBody>
      </p:sp>
      <p:sp>
        <p:nvSpPr>
          <p:cNvPr id="5" name="Footer Placeholder 4">
            <a:extLst>
              <a:ext uri="{FF2B5EF4-FFF2-40B4-BE49-F238E27FC236}">
                <a16:creationId xmlns:a16="http://schemas.microsoft.com/office/drawing/2014/main" id="{CFFF556A-1AFE-43DE-B873-12ABE825F5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34B6A7-FDA2-40C1-A222-C3F25CDDEEF2}"/>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3293002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D8442-8CFA-4420-91D8-4482DD6BF3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C94C88-8876-4FD7-946B-A3FC7B6027A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CE4486-B52F-4D55-BA6C-F0230B8A300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D76987-3B63-41EC-AD65-9DA574576BEC}"/>
              </a:ext>
            </a:extLst>
          </p:cNvPr>
          <p:cNvSpPr>
            <a:spLocks noGrp="1"/>
          </p:cNvSpPr>
          <p:nvPr>
            <p:ph type="dt" sz="half" idx="10"/>
          </p:nvPr>
        </p:nvSpPr>
        <p:spPr/>
        <p:txBody>
          <a:bodyPr/>
          <a:lstStyle/>
          <a:p>
            <a:fld id="{719A1774-330F-4068-8E8A-39A194F081E9}" type="datetime1">
              <a:rPr lang="en-US" smtClean="0"/>
              <a:t>7/17/2018</a:t>
            </a:fld>
            <a:endParaRPr lang="en-US"/>
          </a:p>
        </p:txBody>
      </p:sp>
      <p:sp>
        <p:nvSpPr>
          <p:cNvPr id="6" name="Footer Placeholder 5">
            <a:extLst>
              <a:ext uri="{FF2B5EF4-FFF2-40B4-BE49-F238E27FC236}">
                <a16:creationId xmlns:a16="http://schemas.microsoft.com/office/drawing/2014/main" id="{960512AE-7EB3-48F3-9560-28EB79B468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19FAA5-027C-4509-AAFD-7739A3CDEDDB}"/>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3707177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A991-E40B-4A64-8D89-251E238BD0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37BD9A-1FFD-4B8E-9FC5-DB59E4B62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C36A80-C819-41CB-B505-EE7D379241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61F7B3-7D5B-4B1F-9FA5-E9962886A0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600452-D08A-45B4-A5A7-3606F939C38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69CE04-3421-4D74-B2F8-A2892FE2548F}"/>
              </a:ext>
            </a:extLst>
          </p:cNvPr>
          <p:cNvSpPr>
            <a:spLocks noGrp="1"/>
          </p:cNvSpPr>
          <p:nvPr>
            <p:ph type="dt" sz="half" idx="10"/>
          </p:nvPr>
        </p:nvSpPr>
        <p:spPr/>
        <p:txBody>
          <a:bodyPr/>
          <a:lstStyle/>
          <a:p>
            <a:fld id="{BEC4FAE5-815D-45C1-A546-D3398CB3B6FC}" type="datetime1">
              <a:rPr lang="en-US" smtClean="0"/>
              <a:t>7/17/2018</a:t>
            </a:fld>
            <a:endParaRPr lang="en-US"/>
          </a:p>
        </p:txBody>
      </p:sp>
      <p:sp>
        <p:nvSpPr>
          <p:cNvPr id="8" name="Footer Placeholder 7">
            <a:extLst>
              <a:ext uri="{FF2B5EF4-FFF2-40B4-BE49-F238E27FC236}">
                <a16:creationId xmlns:a16="http://schemas.microsoft.com/office/drawing/2014/main" id="{0E31A6A4-477B-4FBD-9DF4-4193CBE8B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28543F-04B7-432E-B19D-66762AD252E0}"/>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189733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27727-9B81-48A3-98F2-51AF31F0D2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124A0-18FF-464A-872E-DA24B63CF0A1}"/>
              </a:ext>
            </a:extLst>
          </p:cNvPr>
          <p:cNvSpPr>
            <a:spLocks noGrp="1"/>
          </p:cNvSpPr>
          <p:nvPr>
            <p:ph type="dt" sz="half" idx="10"/>
          </p:nvPr>
        </p:nvSpPr>
        <p:spPr/>
        <p:txBody>
          <a:bodyPr/>
          <a:lstStyle/>
          <a:p>
            <a:fld id="{D994AED1-6E98-41A3-A990-7DF6B118BA38}" type="datetime1">
              <a:rPr lang="en-US" smtClean="0"/>
              <a:t>7/17/2018</a:t>
            </a:fld>
            <a:endParaRPr lang="en-US"/>
          </a:p>
        </p:txBody>
      </p:sp>
      <p:sp>
        <p:nvSpPr>
          <p:cNvPr id="4" name="Footer Placeholder 3">
            <a:extLst>
              <a:ext uri="{FF2B5EF4-FFF2-40B4-BE49-F238E27FC236}">
                <a16:creationId xmlns:a16="http://schemas.microsoft.com/office/drawing/2014/main" id="{C50B6E94-7A5E-4773-B1FD-7F66EA23E1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CC2DA1-730F-4899-AA35-E37F95800351}"/>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3594431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E7AA20-E972-4591-B7FA-FB4E1BD15D85}"/>
              </a:ext>
            </a:extLst>
          </p:cNvPr>
          <p:cNvSpPr>
            <a:spLocks noGrp="1"/>
          </p:cNvSpPr>
          <p:nvPr>
            <p:ph type="dt" sz="half" idx="10"/>
          </p:nvPr>
        </p:nvSpPr>
        <p:spPr/>
        <p:txBody>
          <a:bodyPr/>
          <a:lstStyle/>
          <a:p>
            <a:fld id="{BE74635B-7DF2-4197-8FCA-BF9DC22D6636}" type="datetime1">
              <a:rPr lang="en-US" smtClean="0"/>
              <a:t>7/17/2018</a:t>
            </a:fld>
            <a:endParaRPr lang="en-US"/>
          </a:p>
        </p:txBody>
      </p:sp>
      <p:sp>
        <p:nvSpPr>
          <p:cNvPr id="3" name="Footer Placeholder 2">
            <a:extLst>
              <a:ext uri="{FF2B5EF4-FFF2-40B4-BE49-F238E27FC236}">
                <a16:creationId xmlns:a16="http://schemas.microsoft.com/office/drawing/2014/main" id="{29FE122A-291C-4B2A-A169-88FACC2866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72DCB1-860E-41EF-9077-ABDFD86D2091}"/>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618050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9C516-6879-4BC2-9E0E-69B8DCBFBB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D23355-0013-4EBF-8B7B-1FBF5668D4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B711B5-A906-4CB8-9242-9A36795BA3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07F5F0-1373-4E85-82E1-BEFBD3C6E1F6}"/>
              </a:ext>
            </a:extLst>
          </p:cNvPr>
          <p:cNvSpPr>
            <a:spLocks noGrp="1"/>
          </p:cNvSpPr>
          <p:nvPr>
            <p:ph type="dt" sz="half" idx="10"/>
          </p:nvPr>
        </p:nvSpPr>
        <p:spPr/>
        <p:txBody>
          <a:bodyPr/>
          <a:lstStyle/>
          <a:p>
            <a:fld id="{0E67F7D0-7DEA-41B7-AA62-6A202B1C69FD}" type="datetime1">
              <a:rPr lang="en-US" smtClean="0"/>
              <a:t>7/17/2018</a:t>
            </a:fld>
            <a:endParaRPr lang="en-US"/>
          </a:p>
        </p:txBody>
      </p:sp>
      <p:sp>
        <p:nvSpPr>
          <p:cNvPr id="6" name="Footer Placeholder 5">
            <a:extLst>
              <a:ext uri="{FF2B5EF4-FFF2-40B4-BE49-F238E27FC236}">
                <a16:creationId xmlns:a16="http://schemas.microsoft.com/office/drawing/2014/main" id="{94D4B5B1-C205-4C10-B893-FE8B6C55C8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F0D33A-C3C0-4868-9BD2-1824E21760E2}"/>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23207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2AF06-39ED-4D9D-A423-597BB5655D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571D5E-BBD9-4D36-8D30-0D9E79C1C3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B9C4FE-F65D-406C-97E9-86A90368DE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A6C3D9-44E5-4959-86B4-4FE77BF53146}"/>
              </a:ext>
            </a:extLst>
          </p:cNvPr>
          <p:cNvSpPr>
            <a:spLocks noGrp="1"/>
          </p:cNvSpPr>
          <p:nvPr>
            <p:ph type="dt" sz="half" idx="10"/>
          </p:nvPr>
        </p:nvSpPr>
        <p:spPr/>
        <p:txBody>
          <a:bodyPr/>
          <a:lstStyle/>
          <a:p>
            <a:fld id="{3C5592C1-ADA5-4768-883D-84F181B2085A}" type="datetime1">
              <a:rPr lang="en-US" smtClean="0"/>
              <a:t>7/17/2018</a:t>
            </a:fld>
            <a:endParaRPr lang="en-US"/>
          </a:p>
        </p:txBody>
      </p:sp>
      <p:sp>
        <p:nvSpPr>
          <p:cNvPr id="6" name="Footer Placeholder 5">
            <a:extLst>
              <a:ext uri="{FF2B5EF4-FFF2-40B4-BE49-F238E27FC236}">
                <a16:creationId xmlns:a16="http://schemas.microsoft.com/office/drawing/2014/main" id="{E0BAD56E-220D-4448-8B9B-32028D957E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762A38-1171-42DD-B6D2-17B96D77E306}"/>
              </a:ext>
            </a:extLst>
          </p:cNvPr>
          <p:cNvSpPr>
            <a:spLocks noGrp="1"/>
          </p:cNvSpPr>
          <p:nvPr>
            <p:ph type="sldNum" sz="quarter" idx="12"/>
          </p:nvPr>
        </p:nvSpPr>
        <p:spPr/>
        <p:txBody>
          <a:bodyPr/>
          <a:lstStyle/>
          <a:p>
            <a:fld id="{4A265FCD-9183-4821-BD86-A415766332B0}" type="slidenum">
              <a:rPr lang="en-US" smtClean="0"/>
              <a:t>‹#›</a:t>
            </a:fld>
            <a:endParaRPr lang="en-US"/>
          </a:p>
        </p:txBody>
      </p:sp>
    </p:spTree>
    <p:extLst>
      <p:ext uri="{BB962C8B-B14F-4D97-AF65-F5344CB8AC3E}">
        <p14:creationId xmlns:p14="http://schemas.microsoft.com/office/powerpoint/2010/main" val="321557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74AB64-DBA4-4A3A-9FEB-364DF222B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037CEB-A41B-4E4A-A447-02D73BF7A7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13892-9263-44FF-BE59-5AEB2ABA4A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C07A5-64B7-45F1-AF7C-B66A4D64417F}" type="datetime1">
              <a:rPr lang="en-US" smtClean="0"/>
              <a:t>7/17/2018</a:t>
            </a:fld>
            <a:endParaRPr lang="en-US"/>
          </a:p>
        </p:txBody>
      </p:sp>
      <p:sp>
        <p:nvSpPr>
          <p:cNvPr id="5" name="Footer Placeholder 4">
            <a:extLst>
              <a:ext uri="{FF2B5EF4-FFF2-40B4-BE49-F238E27FC236}">
                <a16:creationId xmlns:a16="http://schemas.microsoft.com/office/drawing/2014/main" id="{1DEDD430-EEEA-4E31-BD98-998A23614D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608C2A-55B7-4771-8426-103FCF4DB7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65FCD-9183-4821-BD86-A415766332B0}" type="slidenum">
              <a:rPr lang="en-US" smtClean="0"/>
              <a:t>‹#›</a:t>
            </a:fld>
            <a:endParaRPr lang="en-US"/>
          </a:p>
        </p:txBody>
      </p:sp>
    </p:spTree>
    <p:extLst>
      <p:ext uri="{BB962C8B-B14F-4D97-AF65-F5344CB8AC3E}">
        <p14:creationId xmlns:p14="http://schemas.microsoft.com/office/powerpoint/2010/main" val="1150757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image" Target="../media/image3.png"/><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a:clrChange>
              <a:clrFrom>
                <a:srgbClr val="FFFFFF"/>
              </a:clrFrom>
              <a:clrTo>
                <a:srgbClr val="FFFFFF">
                  <a:alpha val="0"/>
                </a:srgbClr>
              </a:clrTo>
            </a:clrChange>
            <a:lum bright="70000" contrast="-70000"/>
            <a:extLst>
              <a:ext uri="{BEBA8EAE-BF5A-486C-A8C5-ECC9F3942E4B}">
                <a14:imgProps xmlns:a14="http://schemas.microsoft.com/office/drawing/2010/main">
                  <a14:imgLayer r:embed="rId3">
                    <a14:imgEffect>
                      <a14:artisticPencilSketch/>
                    </a14:imgEffect>
                  </a14:imgLayer>
                </a14:imgProps>
              </a:ext>
            </a:extLst>
          </a:blip>
          <a:srcRect r="3828" b="4489"/>
          <a:stretch/>
        </p:blipFill>
        <p:spPr>
          <a:xfrm>
            <a:off x="1524000" y="4257162"/>
            <a:ext cx="9144000" cy="2600838"/>
          </a:xfrm>
          <a:prstGeom prst="rect">
            <a:avLst/>
          </a:prstGeom>
          <a:solidFill>
            <a:srgbClr val="BBBBBB">
              <a:alpha val="0"/>
            </a:srgbClr>
          </a:solidFill>
        </p:spPr>
      </p:pic>
      <p:sp>
        <p:nvSpPr>
          <p:cNvPr id="6" name="TextBox 5"/>
          <p:cNvSpPr txBox="1"/>
          <p:nvPr/>
        </p:nvSpPr>
        <p:spPr>
          <a:xfrm>
            <a:off x="2237909" y="611138"/>
            <a:ext cx="7876175" cy="1323439"/>
          </a:xfrm>
          <a:prstGeom prst="rect">
            <a:avLst/>
          </a:prstGeom>
          <a:noFill/>
        </p:spPr>
        <p:txBody>
          <a:bodyPr wrap="square" rtlCol="0">
            <a:spAutoFit/>
          </a:bodyPr>
          <a:lstStyle/>
          <a:p>
            <a:r>
              <a:rPr lang="en-US" sz="4000" b="1" dirty="0">
                <a:solidFill>
                  <a:schemeClr val="accent5">
                    <a:lumMod val="75000"/>
                  </a:schemeClr>
                </a:solidFill>
                <a:latin typeface="Arial" panose="020B0604020202020204" pitchFamily="34" charset="0"/>
                <a:cs typeface="Arial" panose="020B0604020202020204" pitchFamily="34" charset="0"/>
              </a:rPr>
              <a:t>Homeless Solutions </a:t>
            </a:r>
          </a:p>
          <a:p>
            <a:r>
              <a:rPr lang="en-US" sz="4000" b="1" dirty="0">
                <a:solidFill>
                  <a:schemeClr val="accent5">
                    <a:lumMod val="75000"/>
                  </a:schemeClr>
                </a:solidFill>
                <a:latin typeface="Arial" panose="020B0604020202020204" pitchFamily="34" charset="0"/>
                <a:cs typeface="Arial" panose="020B0604020202020204" pitchFamily="34" charset="0"/>
              </a:rPr>
              <a:t>Proposed Strategy </a:t>
            </a:r>
            <a:endParaRPr lang="en-US" sz="2400" b="1" dirty="0">
              <a:solidFill>
                <a:schemeClr val="accent5">
                  <a:lumMod val="75000"/>
                </a:schemeClr>
              </a:solidFill>
              <a:latin typeface="Arial" panose="020B0604020202020204" pitchFamily="34" charset="0"/>
              <a:cs typeface="Arial" panose="020B0604020202020204" pitchFamily="34" charset="0"/>
            </a:endParaRPr>
          </a:p>
        </p:txBody>
      </p:sp>
      <p:sp>
        <p:nvSpPr>
          <p:cNvPr id="7" name="TextBox 6"/>
          <p:cNvSpPr txBox="1"/>
          <p:nvPr/>
        </p:nvSpPr>
        <p:spPr>
          <a:xfrm>
            <a:off x="2216574" y="2356349"/>
            <a:ext cx="6462179" cy="1384995"/>
          </a:xfrm>
          <a:prstGeom prst="rect">
            <a:avLst/>
          </a:prstGeom>
          <a:noFill/>
        </p:spPr>
        <p:txBody>
          <a:bodyPr wrap="square" rtlCol="0">
            <a:spAutoFit/>
          </a:bodyPr>
          <a:lstStyle/>
          <a:p>
            <a:r>
              <a:rPr lang="en-US" sz="2800" b="1" dirty="0" err="1">
                <a:solidFill>
                  <a:schemeClr val="accent5">
                    <a:lumMod val="75000"/>
                  </a:schemeClr>
                </a:solidFill>
                <a:latin typeface="Arial" panose="020B0604020202020204" pitchFamily="34" charset="0"/>
                <a:cs typeface="Arial" panose="020B0604020202020204" pitchFamily="34" charset="0"/>
              </a:rPr>
              <a:t>CoC</a:t>
            </a:r>
            <a:r>
              <a:rPr lang="en-US" sz="2800" b="1" dirty="0">
                <a:solidFill>
                  <a:schemeClr val="accent5">
                    <a:lumMod val="75000"/>
                  </a:schemeClr>
                </a:solidFill>
                <a:latin typeface="Arial" panose="020B0604020202020204" pitchFamily="34" charset="0"/>
                <a:cs typeface="Arial" panose="020B0604020202020204" pitchFamily="34" charset="0"/>
              </a:rPr>
              <a:t> General Assembly Meeting</a:t>
            </a:r>
          </a:p>
          <a:p>
            <a:endParaRPr lang="en-US" sz="2800" b="1" dirty="0">
              <a:solidFill>
                <a:srgbClr val="003F88"/>
              </a:solidFill>
              <a:latin typeface="Arial" panose="020B0604020202020204" pitchFamily="34" charset="0"/>
              <a:cs typeface="Arial" panose="020B0604020202020204" pitchFamily="34" charset="0"/>
            </a:endParaRPr>
          </a:p>
          <a:p>
            <a:r>
              <a:rPr lang="en-US" sz="2800" b="1" dirty="0">
                <a:solidFill>
                  <a:schemeClr val="accent5">
                    <a:lumMod val="75000"/>
                  </a:schemeClr>
                </a:solidFill>
                <a:latin typeface="Arial" panose="020B0604020202020204" pitchFamily="34" charset="0"/>
                <a:cs typeface="Arial" panose="020B0604020202020204" pitchFamily="34" charset="0"/>
              </a:rPr>
              <a:t>July 17, 2018</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43423" y="3277212"/>
            <a:ext cx="2870661" cy="2977633"/>
          </a:xfrm>
          <a:prstGeom prst="rect">
            <a:avLst/>
          </a:prstGeom>
        </p:spPr>
      </p:pic>
      <p:sp>
        <p:nvSpPr>
          <p:cNvPr id="8" name="TextBox 7">
            <a:extLst>
              <a:ext uri="{FF2B5EF4-FFF2-40B4-BE49-F238E27FC236}">
                <a16:creationId xmlns:a16="http://schemas.microsoft.com/office/drawing/2014/main" id="{4B328D0A-02F0-47A1-B87F-714D031FDE79}"/>
              </a:ext>
            </a:extLst>
          </p:cNvPr>
          <p:cNvSpPr txBox="1"/>
          <p:nvPr/>
        </p:nvSpPr>
        <p:spPr>
          <a:xfrm>
            <a:off x="2216573" y="4368093"/>
            <a:ext cx="5109762" cy="1015663"/>
          </a:xfrm>
          <a:prstGeom prst="rect">
            <a:avLst/>
          </a:prstGeom>
          <a:noFill/>
        </p:spPr>
        <p:txBody>
          <a:bodyPr wrap="square" rtlCol="0">
            <a:spAutoFit/>
          </a:bodyPr>
          <a:lstStyle/>
          <a:p>
            <a:r>
              <a:rPr lang="en-US" sz="2000" b="1" dirty="0">
                <a:solidFill>
                  <a:schemeClr val="accent5">
                    <a:lumMod val="75000"/>
                  </a:schemeClr>
                </a:solidFill>
                <a:latin typeface="Arial" panose="020B0604020202020204" pitchFamily="34" charset="0"/>
                <a:cs typeface="Arial" panose="020B0604020202020204" pitchFamily="34" charset="0"/>
              </a:rPr>
              <a:t>Monica Hardman</a:t>
            </a:r>
          </a:p>
          <a:p>
            <a:r>
              <a:rPr lang="en-US" sz="2000" b="1" dirty="0">
                <a:solidFill>
                  <a:schemeClr val="accent5">
                    <a:lumMod val="75000"/>
                  </a:schemeClr>
                </a:solidFill>
                <a:latin typeface="Arial" panose="020B0604020202020204" pitchFamily="34" charset="0"/>
                <a:cs typeface="Arial" panose="020B0604020202020204" pitchFamily="34" charset="0"/>
              </a:rPr>
              <a:t>Managing Director</a:t>
            </a:r>
          </a:p>
          <a:p>
            <a:r>
              <a:rPr lang="en-US" sz="2000" b="1" dirty="0">
                <a:solidFill>
                  <a:schemeClr val="accent5">
                    <a:lumMod val="75000"/>
                  </a:schemeClr>
                </a:solidFill>
                <a:latin typeface="Arial" panose="020B0604020202020204" pitchFamily="34" charset="0"/>
                <a:cs typeface="Arial" panose="020B0604020202020204" pitchFamily="34" charset="0"/>
              </a:rPr>
              <a:t>Office of Homeless Solutions</a:t>
            </a:r>
          </a:p>
        </p:txBody>
      </p:sp>
      <p:sp>
        <p:nvSpPr>
          <p:cNvPr id="2" name="Slide Number Placeholder 1">
            <a:extLst>
              <a:ext uri="{FF2B5EF4-FFF2-40B4-BE49-F238E27FC236}">
                <a16:creationId xmlns:a16="http://schemas.microsoft.com/office/drawing/2014/main" id="{E39758DD-E764-4E25-87D2-83E61CC00C95}"/>
              </a:ext>
            </a:extLst>
          </p:cNvPr>
          <p:cNvSpPr>
            <a:spLocks noGrp="1"/>
          </p:cNvSpPr>
          <p:nvPr>
            <p:ph type="sldNum" sz="quarter" idx="12"/>
          </p:nvPr>
        </p:nvSpPr>
        <p:spPr>
          <a:xfrm>
            <a:off x="8524875" y="6359340"/>
            <a:ext cx="2057400" cy="365125"/>
          </a:xfrm>
        </p:spPr>
        <p:txBody>
          <a:bodyPr/>
          <a:lstStyle/>
          <a:p>
            <a:fld id="{AC607060-D10E-4711-BA05-EC9BA5C5C0D9}" type="slidenum">
              <a:rPr lang="en-US" smtClean="0">
                <a:solidFill>
                  <a:schemeClr val="tx1"/>
                </a:solidFill>
              </a:rPr>
              <a:t>1</a:t>
            </a:fld>
            <a:endParaRPr lang="en-US" dirty="0">
              <a:solidFill>
                <a:schemeClr val="tx1"/>
              </a:solidFill>
            </a:endParaRPr>
          </a:p>
        </p:txBody>
      </p:sp>
      <p:sp>
        <p:nvSpPr>
          <p:cNvPr id="3" name="Rectangle 2">
            <a:extLst>
              <a:ext uri="{FF2B5EF4-FFF2-40B4-BE49-F238E27FC236}">
                <a16:creationId xmlns:a16="http://schemas.microsoft.com/office/drawing/2014/main" id="{5CC3EFE1-0485-4175-9744-11F31422D4C8}"/>
              </a:ext>
            </a:extLst>
          </p:cNvPr>
          <p:cNvSpPr/>
          <p:nvPr/>
        </p:nvSpPr>
        <p:spPr>
          <a:xfrm>
            <a:off x="2216573" y="5557017"/>
            <a:ext cx="4572000" cy="984885"/>
          </a:xfrm>
          <a:prstGeom prst="rect">
            <a:avLst/>
          </a:prstGeom>
        </p:spPr>
        <p:txBody>
          <a:bodyPr>
            <a:spAutoFit/>
          </a:bodyPr>
          <a:lstStyle/>
          <a:p>
            <a:r>
              <a:rPr lang="en-US" sz="2000" b="1" dirty="0">
                <a:solidFill>
                  <a:schemeClr val="accent5">
                    <a:lumMod val="75000"/>
                  </a:schemeClr>
                </a:solidFill>
                <a:latin typeface="Arial" panose="020B0604020202020204" pitchFamily="34" charset="0"/>
                <a:cs typeface="Arial" panose="020B0604020202020204" pitchFamily="34" charset="0"/>
              </a:rPr>
              <a:t>Nadia Chandler Hardy</a:t>
            </a:r>
          </a:p>
          <a:p>
            <a:r>
              <a:rPr lang="en-US" sz="2000" b="1" dirty="0">
                <a:solidFill>
                  <a:schemeClr val="accent5">
                    <a:lumMod val="75000"/>
                  </a:schemeClr>
                </a:solidFill>
                <a:latin typeface="Arial" panose="020B0604020202020204" pitchFamily="34" charset="0"/>
                <a:cs typeface="Arial" panose="020B0604020202020204" pitchFamily="34" charset="0"/>
              </a:rPr>
              <a:t>Chief of Community Services</a:t>
            </a:r>
          </a:p>
          <a:p>
            <a:endParaRPr lang="en-US" b="1" dirty="0">
              <a:solidFill>
                <a:srgbClr val="003F8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9926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A80DE16-BB7C-492D-994C-6D54B17B4FBC}"/>
              </a:ext>
            </a:extLst>
          </p:cNvPr>
          <p:cNvGraphicFramePr>
            <a:graphicFrameLocks noGrp="1"/>
          </p:cNvGraphicFramePr>
          <p:nvPr>
            <p:ph idx="1"/>
            <p:extLst>
              <p:ext uri="{D42A27DB-BD31-4B8C-83A1-F6EECF244321}">
                <p14:modId xmlns:p14="http://schemas.microsoft.com/office/powerpoint/2010/main" val="443501621"/>
              </p:ext>
            </p:extLst>
          </p:nvPr>
        </p:nvGraphicFramePr>
        <p:xfrm>
          <a:off x="472556" y="1659219"/>
          <a:ext cx="10899648" cy="3850640"/>
        </p:xfrm>
        <a:graphic>
          <a:graphicData uri="http://schemas.openxmlformats.org/drawingml/2006/table">
            <a:tbl>
              <a:tblPr firstRow="1" bandRow="1">
                <a:tableStyleId>{5C22544A-7EE6-4342-B048-85BDC9FD1C3A}</a:tableStyleId>
              </a:tblPr>
              <a:tblGrid>
                <a:gridCol w="3633216">
                  <a:extLst>
                    <a:ext uri="{9D8B030D-6E8A-4147-A177-3AD203B41FA5}">
                      <a16:colId xmlns:a16="http://schemas.microsoft.com/office/drawing/2014/main" val="3807924489"/>
                    </a:ext>
                  </a:extLst>
                </a:gridCol>
                <a:gridCol w="3356776">
                  <a:extLst>
                    <a:ext uri="{9D8B030D-6E8A-4147-A177-3AD203B41FA5}">
                      <a16:colId xmlns:a16="http://schemas.microsoft.com/office/drawing/2014/main" val="3704561247"/>
                    </a:ext>
                  </a:extLst>
                </a:gridCol>
                <a:gridCol w="3909656">
                  <a:extLst>
                    <a:ext uri="{9D8B030D-6E8A-4147-A177-3AD203B41FA5}">
                      <a16:colId xmlns:a16="http://schemas.microsoft.com/office/drawing/2014/main" val="4062446937"/>
                    </a:ext>
                  </a:extLst>
                </a:gridCol>
              </a:tblGrid>
              <a:tr h="3708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Target Populations:  </a:t>
                      </a:r>
                      <a:r>
                        <a:rPr lang="en-US" sz="1800" b="1" dirty="0"/>
                        <a:t>sheltered persons on the housing priority list</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952201623"/>
                  </a:ext>
                </a:extLst>
              </a:tr>
              <a:tr h="370840">
                <a:tc>
                  <a:txBody>
                    <a:bodyPr/>
                    <a:lstStyle/>
                    <a:p>
                      <a:pPr algn="ctr"/>
                      <a:r>
                        <a:rPr lang="en-US" b="1" dirty="0"/>
                        <a:t>Strategy</a:t>
                      </a:r>
                    </a:p>
                  </a:txBody>
                  <a:tcPr/>
                </a:tc>
                <a:tc>
                  <a:txBody>
                    <a:bodyPr/>
                    <a:lstStyle/>
                    <a:p>
                      <a:pPr algn="ctr"/>
                      <a:r>
                        <a:rPr lang="en-US" b="1" dirty="0"/>
                        <a:t>Metrics</a:t>
                      </a:r>
                    </a:p>
                  </a:txBody>
                  <a:tcPr/>
                </a:tc>
                <a:tc>
                  <a:txBody>
                    <a:bodyPr/>
                    <a:lstStyle/>
                    <a:p>
                      <a:pPr algn="ctr"/>
                      <a:r>
                        <a:rPr lang="en-US" b="1" dirty="0"/>
                        <a:t>City Council Action Required</a:t>
                      </a:r>
                    </a:p>
                  </a:txBody>
                  <a:tcPr/>
                </a:tc>
                <a:extLst>
                  <a:ext uri="{0D108BD9-81ED-4DB2-BD59-A6C34878D82A}">
                    <a16:rowId xmlns:a16="http://schemas.microsoft.com/office/drawing/2014/main" val="972373247"/>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Implementation of $20 million Bond Program approved by voters</a:t>
                      </a:r>
                    </a:p>
                    <a:p>
                      <a:pPr marL="285750" indent="-285750">
                        <a:buFont typeface="Arial" panose="020B0604020202020204" pitchFamily="34" charset="0"/>
                        <a:buChar char="•"/>
                      </a:pPr>
                      <a:r>
                        <a:rPr lang="en-US" dirty="0"/>
                        <a:t>Creation of 1,000 housing units over next 3-5 years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Creation of NOFA criteria in partnership with Citizen Homelessness Commission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Work with the Dallas Area Partnership to Prevent and End Homelessness to create private investment strategies</a:t>
                      </a:r>
                    </a:p>
                  </a:txBody>
                  <a:tcPr/>
                </a:tc>
                <a:tc>
                  <a:txBody>
                    <a:bodyPr/>
                    <a:lstStyle/>
                    <a:p>
                      <a:pPr marL="285750" indent="-285750">
                        <a:buFont typeface="Arial" panose="020B0604020202020204" pitchFamily="34" charset="0"/>
                        <a:buChar char="•"/>
                      </a:pPr>
                      <a:r>
                        <a:rPr lang="en-US" dirty="0"/>
                        <a:t>Number of housing units created</a:t>
                      </a:r>
                    </a:p>
                    <a:p>
                      <a:pPr marL="285750" indent="-285750">
                        <a:buFont typeface="Arial" panose="020B0604020202020204" pitchFamily="34" charset="0"/>
                        <a:buChar char="•"/>
                      </a:pPr>
                      <a:r>
                        <a:rPr lang="en-US" dirty="0"/>
                        <a:t>Number of Day Centers created</a:t>
                      </a:r>
                    </a:p>
                    <a:p>
                      <a:pPr marL="285750" indent="-285750">
                        <a:buFont typeface="Arial" panose="020B0604020202020204" pitchFamily="34" charset="0"/>
                        <a:buChar char="•"/>
                      </a:pPr>
                      <a:r>
                        <a:rPr lang="en-US" dirty="0"/>
                        <a:t>Amount of private dollars leveraged</a:t>
                      </a:r>
                    </a:p>
                    <a:p>
                      <a:pPr marL="285750" indent="-285750">
                        <a:buFont typeface="Arial" panose="020B0604020202020204" pitchFamily="34" charset="0"/>
                        <a:buChar char="•"/>
                      </a:pPr>
                      <a:endParaRPr lang="en-US" dirty="0"/>
                    </a:p>
                  </a:txBody>
                  <a:tcPr/>
                </a:tc>
                <a:tc>
                  <a:txBody>
                    <a:bodyPr/>
                    <a:lstStyle/>
                    <a:p>
                      <a:pPr marL="285750" indent="-285750">
                        <a:buFont typeface="Arial" panose="020B0604020202020204" pitchFamily="34" charset="0"/>
                        <a:buChar char="•"/>
                      </a:pPr>
                      <a:r>
                        <a:rPr lang="en-US" dirty="0"/>
                        <a:t>Consideration of NOFA Awards</a:t>
                      </a:r>
                    </a:p>
                  </a:txBody>
                  <a:tcPr/>
                </a:tc>
                <a:extLst>
                  <a:ext uri="{0D108BD9-81ED-4DB2-BD59-A6C34878D82A}">
                    <a16:rowId xmlns:a16="http://schemas.microsoft.com/office/drawing/2014/main" val="2013721920"/>
                  </a:ext>
                </a:extLst>
              </a:tr>
            </a:tbl>
          </a:graphicData>
        </a:graphic>
      </p:graphicFrame>
      <p:pic>
        <p:nvPicPr>
          <p:cNvPr id="4098" name="Picture 8" descr="image005">
            <a:extLst>
              <a:ext uri="{FF2B5EF4-FFF2-40B4-BE49-F238E27FC236}">
                <a16:creationId xmlns:a16="http://schemas.microsoft.com/office/drawing/2014/main" id="{7FCAD83B-42AC-4418-ACC6-DEF6C10B05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6414" y="144375"/>
            <a:ext cx="5206968" cy="1325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entagon 7">
            <a:extLst>
              <a:ext uri="{FF2B5EF4-FFF2-40B4-BE49-F238E27FC236}">
                <a16:creationId xmlns:a16="http://schemas.microsoft.com/office/drawing/2014/main" id="{74493F07-014A-48EE-82E5-35C5EC99F47A}"/>
              </a:ext>
            </a:extLst>
          </p:cNvPr>
          <p:cNvSpPr/>
          <p:nvPr/>
        </p:nvSpPr>
        <p:spPr>
          <a:xfrm>
            <a:off x="0" y="5611852"/>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hevron 8">
            <a:extLst>
              <a:ext uri="{FF2B5EF4-FFF2-40B4-BE49-F238E27FC236}">
                <a16:creationId xmlns:a16="http://schemas.microsoft.com/office/drawing/2014/main" id="{07E92C81-6E29-418F-B9FC-102CC964DB71}"/>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7" name="Picture 6">
            <a:extLst>
              <a:ext uri="{FF2B5EF4-FFF2-40B4-BE49-F238E27FC236}">
                <a16:creationId xmlns:a16="http://schemas.microsoft.com/office/drawing/2014/main" id="{25B9B9F5-0D38-4072-843F-34A72F5BF76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3" name="Slide Number Placeholder 2">
            <a:extLst>
              <a:ext uri="{FF2B5EF4-FFF2-40B4-BE49-F238E27FC236}">
                <a16:creationId xmlns:a16="http://schemas.microsoft.com/office/drawing/2014/main" id="{89CECB8A-29B8-47E7-B8BC-E10A98B421FC}"/>
              </a:ext>
            </a:extLst>
          </p:cNvPr>
          <p:cNvSpPr>
            <a:spLocks noGrp="1"/>
          </p:cNvSpPr>
          <p:nvPr>
            <p:ph type="sldNum" sz="quarter" idx="12"/>
          </p:nvPr>
        </p:nvSpPr>
        <p:spPr/>
        <p:txBody>
          <a:bodyPr/>
          <a:lstStyle/>
          <a:p>
            <a:fld id="{4A265FCD-9183-4821-BD86-A415766332B0}" type="slidenum">
              <a:rPr lang="en-US" b="1" smtClean="0">
                <a:solidFill>
                  <a:schemeClr val="tx1"/>
                </a:solidFill>
              </a:rPr>
              <a:t>10</a:t>
            </a:fld>
            <a:endParaRPr lang="en-US" b="1" dirty="0">
              <a:solidFill>
                <a:schemeClr val="tx1"/>
              </a:solidFill>
            </a:endParaRPr>
          </a:p>
        </p:txBody>
      </p:sp>
    </p:spTree>
    <p:extLst>
      <p:ext uri="{BB962C8B-B14F-4D97-AF65-F5344CB8AC3E}">
        <p14:creationId xmlns:p14="http://schemas.microsoft.com/office/powerpoint/2010/main" val="2309117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57C-CE29-4F28-A710-5AD772BEB453}"/>
              </a:ext>
            </a:extLst>
          </p:cNvPr>
          <p:cNvSpPr>
            <a:spLocks noGrp="1"/>
          </p:cNvSpPr>
          <p:nvPr>
            <p:ph type="title"/>
          </p:nvPr>
        </p:nvSpPr>
        <p:spPr/>
        <p:txBody>
          <a:bodyPr>
            <a:normAutofit/>
          </a:bodyPr>
          <a:lstStyle/>
          <a:p>
            <a:r>
              <a:rPr lang="en-US" sz="3600" b="1" dirty="0">
                <a:solidFill>
                  <a:schemeClr val="accent1">
                    <a:lumMod val="75000"/>
                  </a:schemeClr>
                </a:solidFill>
                <a:latin typeface="Arial" panose="020B0604020202020204" pitchFamily="34" charset="0"/>
                <a:cs typeface="Arial" panose="020B0604020202020204" pitchFamily="34" charset="0"/>
              </a:rPr>
              <a:t>Next Steps</a:t>
            </a:r>
          </a:p>
        </p:txBody>
      </p:sp>
      <p:sp>
        <p:nvSpPr>
          <p:cNvPr id="3" name="Content Placeholder 2">
            <a:extLst>
              <a:ext uri="{FF2B5EF4-FFF2-40B4-BE49-F238E27FC236}">
                <a16:creationId xmlns:a16="http://schemas.microsoft.com/office/drawing/2014/main" id="{E67F1878-FE91-4FB4-A089-BDB51312B2C3}"/>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Community Engagement Meetings</a:t>
            </a:r>
          </a:p>
          <a:p>
            <a:pPr lvl="1"/>
            <a:r>
              <a:rPr lang="en-US" dirty="0">
                <a:latin typeface="Arial" panose="020B0604020202020204" pitchFamily="34" charset="0"/>
                <a:cs typeface="Arial" panose="020B0604020202020204" pitchFamily="34" charset="0"/>
              </a:rPr>
              <a:t>Round 2 once locations designated by OHS</a:t>
            </a:r>
          </a:p>
          <a:p>
            <a:r>
              <a:rPr lang="en-US" dirty="0">
                <a:latin typeface="Arial" panose="020B0604020202020204" pitchFamily="34" charset="0"/>
                <a:cs typeface="Arial" panose="020B0604020202020204" pitchFamily="34" charset="0"/>
              </a:rPr>
              <a:t>Homeless Providers Engagement Meetings</a:t>
            </a:r>
          </a:p>
          <a:p>
            <a:r>
              <a:rPr lang="en-US" dirty="0">
                <a:latin typeface="Arial" panose="020B0604020202020204" pitchFamily="34" charset="0"/>
                <a:cs typeface="Arial" panose="020B0604020202020204" pitchFamily="34" charset="0"/>
              </a:rPr>
              <a:t>City Council Briefing August 1, 2018</a:t>
            </a:r>
          </a:p>
          <a:p>
            <a:pPr lvl="1"/>
            <a:r>
              <a:rPr lang="en-US" dirty="0">
                <a:latin typeface="Arial" panose="020B0604020202020204" pitchFamily="34" charset="0"/>
                <a:cs typeface="Arial" panose="020B0604020202020204" pitchFamily="34" charset="0"/>
              </a:rPr>
              <a:t>Advocate, Advocate, Advocate</a:t>
            </a:r>
          </a:p>
          <a:p>
            <a:r>
              <a:rPr lang="en-US" dirty="0">
                <a:latin typeface="Arial" panose="020B0604020202020204" pitchFamily="34" charset="0"/>
                <a:cs typeface="Arial" panose="020B0604020202020204" pitchFamily="34" charset="0"/>
              </a:rPr>
              <a:t>Possible City Council Voting Agenda August 22, 2018</a:t>
            </a:r>
          </a:p>
          <a:p>
            <a:r>
              <a:rPr lang="en-US" dirty="0">
                <a:latin typeface="Arial" panose="020B0604020202020204" pitchFamily="34" charset="0"/>
                <a:cs typeface="Arial" panose="020B0604020202020204" pitchFamily="34" charset="0"/>
              </a:rPr>
              <a:t>Tentative implementation August 2018</a:t>
            </a:r>
          </a:p>
          <a:p>
            <a:endParaRPr lang="en-US" dirty="0"/>
          </a:p>
        </p:txBody>
      </p:sp>
      <p:sp>
        <p:nvSpPr>
          <p:cNvPr id="4" name="Pentagon 7">
            <a:extLst>
              <a:ext uri="{FF2B5EF4-FFF2-40B4-BE49-F238E27FC236}">
                <a16:creationId xmlns:a16="http://schemas.microsoft.com/office/drawing/2014/main" id="{6E08DD4F-BCAE-4C81-BB9B-8C0DACCC9CB2}"/>
              </a:ext>
            </a:extLst>
          </p:cNvPr>
          <p:cNvSpPr/>
          <p:nvPr/>
        </p:nvSpPr>
        <p:spPr>
          <a:xfrm>
            <a:off x="0" y="5611852"/>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hevron 8">
            <a:extLst>
              <a:ext uri="{FF2B5EF4-FFF2-40B4-BE49-F238E27FC236}">
                <a16:creationId xmlns:a16="http://schemas.microsoft.com/office/drawing/2014/main" id="{5CEAA55A-3469-4454-BB16-EB0AB34D325B}"/>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6" name="Picture 5">
            <a:extLst>
              <a:ext uri="{FF2B5EF4-FFF2-40B4-BE49-F238E27FC236}">
                <a16:creationId xmlns:a16="http://schemas.microsoft.com/office/drawing/2014/main" id="{71A9C6DA-585E-4214-B141-21D012C371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8" name="Slide Number Placeholder 7">
            <a:extLst>
              <a:ext uri="{FF2B5EF4-FFF2-40B4-BE49-F238E27FC236}">
                <a16:creationId xmlns:a16="http://schemas.microsoft.com/office/drawing/2014/main" id="{24CCE42B-8983-4B4B-970C-58B52AF67CC5}"/>
              </a:ext>
            </a:extLst>
          </p:cNvPr>
          <p:cNvSpPr>
            <a:spLocks noGrp="1"/>
          </p:cNvSpPr>
          <p:nvPr>
            <p:ph type="sldNum" sz="quarter" idx="12"/>
          </p:nvPr>
        </p:nvSpPr>
        <p:spPr/>
        <p:txBody>
          <a:bodyPr/>
          <a:lstStyle/>
          <a:p>
            <a:fld id="{4A265FCD-9183-4821-BD86-A415766332B0}" type="slidenum">
              <a:rPr lang="en-US" b="1" smtClean="0">
                <a:solidFill>
                  <a:schemeClr val="tx1"/>
                </a:solidFill>
              </a:rPr>
              <a:t>11</a:t>
            </a:fld>
            <a:endParaRPr lang="en-US" b="1" dirty="0">
              <a:solidFill>
                <a:schemeClr val="tx1"/>
              </a:solidFill>
            </a:endParaRPr>
          </a:p>
        </p:txBody>
      </p:sp>
    </p:spTree>
    <p:extLst>
      <p:ext uri="{BB962C8B-B14F-4D97-AF65-F5344CB8AC3E}">
        <p14:creationId xmlns:p14="http://schemas.microsoft.com/office/powerpoint/2010/main" val="1337579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a:clrChange>
              <a:clrFrom>
                <a:srgbClr val="FFFFFF"/>
              </a:clrFrom>
              <a:clrTo>
                <a:srgbClr val="FFFFFF">
                  <a:alpha val="0"/>
                </a:srgbClr>
              </a:clrTo>
            </a:clrChange>
            <a:lum bright="70000" contrast="-70000"/>
            <a:extLst>
              <a:ext uri="{BEBA8EAE-BF5A-486C-A8C5-ECC9F3942E4B}">
                <a14:imgProps xmlns:a14="http://schemas.microsoft.com/office/drawing/2010/main">
                  <a14:imgLayer r:embed="rId3">
                    <a14:imgEffect>
                      <a14:artisticPencilSketch/>
                    </a14:imgEffect>
                  </a14:imgLayer>
                </a14:imgProps>
              </a:ext>
            </a:extLst>
          </a:blip>
          <a:srcRect r="3828" b="4489"/>
          <a:stretch/>
        </p:blipFill>
        <p:spPr>
          <a:xfrm>
            <a:off x="1524000" y="4257162"/>
            <a:ext cx="9144000" cy="2600838"/>
          </a:xfrm>
          <a:prstGeom prst="rect">
            <a:avLst/>
          </a:prstGeom>
          <a:solidFill>
            <a:srgbClr val="BBBBBB">
              <a:alpha val="0"/>
            </a:srgbClr>
          </a:solidFill>
        </p:spPr>
      </p:pic>
      <p:sp>
        <p:nvSpPr>
          <p:cNvPr id="6" name="TextBox 5"/>
          <p:cNvSpPr txBox="1"/>
          <p:nvPr/>
        </p:nvSpPr>
        <p:spPr>
          <a:xfrm>
            <a:off x="2237909" y="611138"/>
            <a:ext cx="7876175" cy="1323439"/>
          </a:xfrm>
          <a:prstGeom prst="rect">
            <a:avLst/>
          </a:prstGeom>
          <a:noFill/>
        </p:spPr>
        <p:txBody>
          <a:bodyPr wrap="square" rtlCol="0">
            <a:spAutoFit/>
          </a:bodyPr>
          <a:lstStyle/>
          <a:p>
            <a:r>
              <a:rPr lang="en-US" sz="4000" b="1" dirty="0">
                <a:solidFill>
                  <a:schemeClr val="accent5">
                    <a:lumMod val="75000"/>
                  </a:schemeClr>
                </a:solidFill>
                <a:latin typeface="Arial" panose="020B0604020202020204" pitchFamily="34" charset="0"/>
                <a:cs typeface="Arial" panose="020B0604020202020204" pitchFamily="34" charset="0"/>
              </a:rPr>
              <a:t>Homeless Solutions </a:t>
            </a:r>
          </a:p>
          <a:p>
            <a:r>
              <a:rPr lang="en-US" sz="4000" b="1" dirty="0">
                <a:solidFill>
                  <a:schemeClr val="accent5">
                    <a:lumMod val="75000"/>
                  </a:schemeClr>
                </a:solidFill>
                <a:latin typeface="Arial" panose="020B0604020202020204" pitchFamily="34" charset="0"/>
                <a:cs typeface="Arial" panose="020B0604020202020204" pitchFamily="34" charset="0"/>
              </a:rPr>
              <a:t>Proposed Strategy </a:t>
            </a:r>
            <a:endParaRPr lang="en-US" sz="2400" b="1" dirty="0">
              <a:solidFill>
                <a:schemeClr val="accent5">
                  <a:lumMod val="75000"/>
                </a:schemeClr>
              </a:solidFill>
              <a:latin typeface="Arial" panose="020B0604020202020204" pitchFamily="34" charset="0"/>
              <a:cs typeface="Arial" panose="020B0604020202020204" pitchFamily="34" charset="0"/>
            </a:endParaRPr>
          </a:p>
        </p:txBody>
      </p:sp>
      <p:sp>
        <p:nvSpPr>
          <p:cNvPr id="7" name="TextBox 6"/>
          <p:cNvSpPr txBox="1"/>
          <p:nvPr/>
        </p:nvSpPr>
        <p:spPr>
          <a:xfrm>
            <a:off x="2216574" y="2356349"/>
            <a:ext cx="6462179" cy="1384995"/>
          </a:xfrm>
          <a:prstGeom prst="rect">
            <a:avLst/>
          </a:prstGeom>
          <a:noFill/>
        </p:spPr>
        <p:txBody>
          <a:bodyPr wrap="square" rtlCol="0">
            <a:spAutoFit/>
          </a:bodyPr>
          <a:lstStyle/>
          <a:p>
            <a:r>
              <a:rPr lang="en-US" sz="2800" b="1" dirty="0" err="1">
                <a:solidFill>
                  <a:schemeClr val="accent5">
                    <a:lumMod val="75000"/>
                  </a:schemeClr>
                </a:solidFill>
                <a:latin typeface="Arial" panose="020B0604020202020204" pitchFamily="34" charset="0"/>
                <a:cs typeface="Arial" panose="020B0604020202020204" pitchFamily="34" charset="0"/>
              </a:rPr>
              <a:t>CoC</a:t>
            </a:r>
            <a:r>
              <a:rPr lang="en-US" sz="2800" b="1" dirty="0">
                <a:solidFill>
                  <a:schemeClr val="accent5">
                    <a:lumMod val="75000"/>
                  </a:schemeClr>
                </a:solidFill>
                <a:latin typeface="Arial" panose="020B0604020202020204" pitchFamily="34" charset="0"/>
                <a:cs typeface="Arial" panose="020B0604020202020204" pitchFamily="34" charset="0"/>
              </a:rPr>
              <a:t> General Assembly Meeting</a:t>
            </a:r>
          </a:p>
          <a:p>
            <a:endParaRPr lang="en-US" sz="2800" b="1" dirty="0">
              <a:solidFill>
                <a:srgbClr val="003F88"/>
              </a:solidFill>
              <a:latin typeface="Arial" panose="020B0604020202020204" pitchFamily="34" charset="0"/>
              <a:cs typeface="Arial" panose="020B0604020202020204" pitchFamily="34" charset="0"/>
            </a:endParaRPr>
          </a:p>
          <a:p>
            <a:r>
              <a:rPr lang="en-US" sz="2800" b="1" dirty="0">
                <a:solidFill>
                  <a:schemeClr val="accent5">
                    <a:lumMod val="75000"/>
                  </a:schemeClr>
                </a:solidFill>
                <a:latin typeface="Arial" panose="020B0604020202020204" pitchFamily="34" charset="0"/>
                <a:cs typeface="Arial" panose="020B0604020202020204" pitchFamily="34" charset="0"/>
              </a:rPr>
              <a:t>July 17, 2018</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43423" y="3277212"/>
            <a:ext cx="2870661" cy="2977633"/>
          </a:xfrm>
          <a:prstGeom prst="rect">
            <a:avLst/>
          </a:prstGeom>
        </p:spPr>
      </p:pic>
      <p:sp>
        <p:nvSpPr>
          <p:cNvPr id="8" name="TextBox 7">
            <a:extLst>
              <a:ext uri="{FF2B5EF4-FFF2-40B4-BE49-F238E27FC236}">
                <a16:creationId xmlns:a16="http://schemas.microsoft.com/office/drawing/2014/main" id="{4B328D0A-02F0-47A1-B87F-714D031FDE79}"/>
              </a:ext>
            </a:extLst>
          </p:cNvPr>
          <p:cNvSpPr txBox="1"/>
          <p:nvPr/>
        </p:nvSpPr>
        <p:spPr>
          <a:xfrm>
            <a:off x="2216573" y="4368093"/>
            <a:ext cx="5109762" cy="1015663"/>
          </a:xfrm>
          <a:prstGeom prst="rect">
            <a:avLst/>
          </a:prstGeom>
          <a:noFill/>
        </p:spPr>
        <p:txBody>
          <a:bodyPr wrap="square" rtlCol="0">
            <a:spAutoFit/>
          </a:bodyPr>
          <a:lstStyle/>
          <a:p>
            <a:r>
              <a:rPr lang="en-US" sz="2000" b="1" dirty="0">
                <a:solidFill>
                  <a:schemeClr val="accent5">
                    <a:lumMod val="75000"/>
                  </a:schemeClr>
                </a:solidFill>
                <a:latin typeface="Arial" panose="020B0604020202020204" pitchFamily="34" charset="0"/>
                <a:cs typeface="Arial" panose="020B0604020202020204" pitchFamily="34" charset="0"/>
              </a:rPr>
              <a:t>Monica Hardman</a:t>
            </a:r>
          </a:p>
          <a:p>
            <a:r>
              <a:rPr lang="en-US" sz="2000" b="1" dirty="0">
                <a:solidFill>
                  <a:schemeClr val="accent5">
                    <a:lumMod val="75000"/>
                  </a:schemeClr>
                </a:solidFill>
                <a:latin typeface="Arial" panose="020B0604020202020204" pitchFamily="34" charset="0"/>
                <a:cs typeface="Arial" panose="020B0604020202020204" pitchFamily="34" charset="0"/>
              </a:rPr>
              <a:t>Managing Director</a:t>
            </a:r>
          </a:p>
          <a:p>
            <a:r>
              <a:rPr lang="en-US" sz="2000" b="1" dirty="0">
                <a:solidFill>
                  <a:schemeClr val="accent5">
                    <a:lumMod val="75000"/>
                  </a:schemeClr>
                </a:solidFill>
                <a:latin typeface="Arial" panose="020B0604020202020204" pitchFamily="34" charset="0"/>
                <a:cs typeface="Arial" panose="020B0604020202020204" pitchFamily="34" charset="0"/>
              </a:rPr>
              <a:t>Office of Homeless Solutions</a:t>
            </a:r>
          </a:p>
        </p:txBody>
      </p:sp>
      <p:sp>
        <p:nvSpPr>
          <p:cNvPr id="2" name="Slide Number Placeholder 1">
            <a:extLst>
              <a:ext uri="{FF2B5EF4-FFF2-40B4-BE49-F238E27FC236}">
                <a16:creationId xmlns:a16="http://schemas.microsoft.com/office/drawing/2014/main" id="{E39758DD-E764-4E25-87D2-83E61CC00C95}"/>
              </a:ext>
            </a:extLst>
          </p:cNvPr>
          <p:cNvSpPr>
            <a:spLocks noGrp="1"/>
          </p:cNvSpPr>
          <p:nvPr>
            <p:ph type="sldNum" sz="quarter" idx="12"/>
          </p:nvPr>
        </p:nvSpPr>
        <p:spPr>
          <a:xfrm>
            <a:off x="8524875" y="6359340"/>
            <a:ext cx="2057400" cy="365125"/>
          </a:xfrm>
        </p:spPr>
        <p:txBody>
          <a:bodyPr/>
          <a:lstStyle/>
          <a:p>
            <a:fld id="{AC607060-D10E-4711-BA05-EC9BA5C5C0D9}" type="slidenum">
              <a:rPr lang="en-US" smtClean="0">
                <a:solidFill>
                  <a:schemeClr val="tx1"/>
                </a:solidFill>
              </a:rPr>
              <a:t>12</a:t>
            </a:fld>
            <a:endParaRPr lang="en-US" dirty="0">
              <a:solidFill>
                <a:schemeClr val="tx1"/>
              </a:solidFill>
            </a:endParaRPr>
          </a:p>
        </p:txBody>
      </p:sp>
      <p:sp>
        <p:nvSpPr>
          <p:cNvPr id="3" name="Rectangle 2">
            <a:extLst>
              <a:ext uri="{FF2B5EF4-FFF2-40B4-BE49-F238E27FC236}">
                <a16:creationId xmlns:a16="http://schemas.microsoft.com/office/drawing/2014/main" id="{5CC3EFE1-0485-4175-9744-11F31422D4C8}"/>
              </a:ext>
            </a:extLst>
          </p:cNvPr>
          <p:cNvSpPr/>
          <p:nvPr/>
        </p:nvSpPr>
        <p:spPr>
          <a:xfrm>
            <a:off x="2216573" y="5557017"/>
            <a:ext cx="4572000" cy="984885"/>
          </a:xfrm>
          <a:prstGeom prst="rect">
            <a:avLst/>
          </a:prstGeom>
        </p:spPr>
        <p:txBody>
          <a:bodyPr>
            <a:spAutoFit/>
          </a:bodyPr>
          <a:lstStyle/>
          <a:p>
            <a:r>
              <a:rPr lang="en-US" sz="2000" b="1" dirty="0">
                <a:solidFill>
                  <a:schemeClr val="accent5">
                    <a:lumMod val="75000"/>
                  </a:schemeClr>
                </a:solidFill>
                <a:latin typeface="Arial" panose="020B0604020202020204" pitchFamily="34" charset="0"/>
                <a:cs typeface="Arial" panose="020B0604020202020204" pitchFamily="34" charset="0"/>
              </a:rPr>
              <a:t>Nadia Chandler Hardy</a:t>
            </a:r>
          </a:p>
          <a:p>
            <a:r>
              <a:rPr lang="en-US" sz="2000" b="1" dirty="0">
                <a:solidFill>
                  <a:schemeClr val="accent5">
                    <a:lumMod val="75000"/>
                  </a:schemeClr>
                </a:solidFill>
                <a:latin typeface="Arial" panose="020B0604020202020204" pitchFamily="34" charset="0"/>
                <a:cs typeface="Arial" panose="020B0604020202020204" pitchFamily="34" charset="0"/>
              </a:rPr>
              <a:t>Chief of Community Services</a:t>
            </a:r>
          </a:p>
          <a:p>
            <a:endParaRPr lang="en-US" b="1" dirty="0">
              <a:solidFill>
                <a:srgbClr val="003F8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5838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39D0C-5FE5-4FDF-8E71-E5184FDCE2CC}"/>
              </a:ext>
            </a:extLst>
          </p:cNvPr>
          <p:cNvSpPr>
            <a:spLocks noGrp="1"/>
          </p:cNvSpPr>
          <p:nvPr>
            <p:ph type="title"/>
          </p:nvPr>
        </p:nvSpPr>
        <p:spPr/>
        <p:txBody>
          <a:bodyPr/>
          <a:lstStyle/>
          <a:p>
            <a:r>
              <a:rPr lang="en-US" b="1" dirty="0">
                <a:solidFill>
                  <a:schemeClr val="accent1">
                    <a:lumMod val="75000"/>
                  </a:schemeClr>
                </a:solidFill>
                <a:latin typeface="Arial" panose="020B0604020202020204" pitchFamily="34" charset="0"/>
                <a:cs typeface="Arial" panose="020B0604020202020204" pitchFamily="34" charset="0"/>
              </a:rPr>
              <a:t>Agenda</a:t>
            </a:r>
          </a:p>
        </p:txBody>
      </p:sp>
      <p:sp>
        <p:nvSpPr>
          <p:cNvPr id="3" name="Content Placeholder 2">
            <a:extLst>
              <a:ext uri="{FF2B5EF4-FFF2-40B4-BE49-F238E27FC236}">
                <a16:creationId xmlns:a16="http://schemas.microsoft.com/office/drawing/2014/main" id="{E5A40066-4B62-4A71-B944-DCE20FEFBACF}"/>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Welcome and Introductions</a:t>
            </a:r>
          </a:p>
          <a:p>
            <a:r>
              <a:rPr lang="en-US" dirty="0">
                <a:latin typeface="Arial" panose="020B0604020202020204" pitchFamily="34" charset="0"/>
                <a:cs typeface="Arial" panose="020B0604020202020204" pitchFamily="34" charset="0"/>
              </a:rPr>
              <a:t>Office of Homeless Solutions Mission </a:t>
            </a:r>
          </a:p>
          <a:p>
            <a:r>
              <a:rPr lang="en-US" dirty="0">
                <a:latin typeface="Arial" panose="020B0604020202020204" pitchFamily="34" charset="0"/>
                <a:cs typeface="Arial" panose="020B0604020202020204" pitchFamily="34" charset="0"/>
              </a:rPr>
              <a:t>State of Homelessness in the City of Dallas</a:t>
            </a:r>
          </a:p>
          <a:p>
            <a:r>
              <a:rPr lang="en-US" dirty="0">
                <a:latin typeface="Arial" panose="020B0604020202020204" pitchFamily="34" charset="0"/>
                <a:cs typeface="Arial" panose="020B0604020202020204" pitchFamily="34" charset="0"/>
              </a:rPr>
              <a:t>Overview of proposed Homeless Solutions Strategy Plan</a:t>
            </a:r>
          </a:p>
          <a:p>
            <a:r>
              <a:rPr lang="en-US" dirty="0">
                <a:latin typeface="Arial" panose="020B0604020202020204" pitchFamily="34" charset="0"/>
                <a:cs typeface="Arial" panose="020B0604020202020204" pitchFamily="34" charset="0"/>
              </a:rPr>
              <a:t>Next Steps</a:t>
            </a:r>
          </a:p>
          <a:p>
            <a:r>
              <a:rPr lang="en-US" dirty="0">
                <a:latin typeface="Arial" panose="020B0604020202020204" pitchFamily="34" charset="0"/>
                <a:cs typeface="Arial" panose="020B0604020202020204" pitchFamily="34" charset="0"/>
              </a:rPr>
              <a:t>Appendix</a:t>
            </a:r>
          </a:p>
        </p:txBody>
      </p:sp>
      <p:sp>
        <p:nvSpPr>
          <p:cNvPr id="4" name="Pentagon 7">
            <a:extLst>
              <a:ext uri="{FF2B5EF4-FFF2-40B4-BE49-F238E27FC236}">
                <a16:creationId xmlns:a16="http://schemas.microsoft.com/office/drawing/2014/main" id="{B9208146-03FC-4F88-84A9-998333AF84D5}"/>
              </a:ext>
            </a:extLst>
          </p:cNvPr>
          <p:cNvSpPr/>
          <p:nvPr/>
        </p:nvSpPr>
        <p:spPr>
          <a:xfrm>
            <a:off x="0" y="5611851"/>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hevron 8">
            <a:extLst>
              <a:ext uri="{FF2B5EF4-FFF2-40B4-BE49-F238E27FC236}">
                <a16:creationId xmlns:a16="http://schemas.microsoft.com/office/drawing/2014/main" id="{33217C8C-216D-4497-954A-AF90B5AC2AE3}"/>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a:t>
            </a: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 </a:t>
            </a:r>
          </a:p>
        </p:txBody>
      </p:sp>
      <p:pic>
        <p:nvPicPr>
          <p:cNvPr id="7" name="Picture 6">
            <a:extLst>
              <a:ext uri="{FF2B5EF4-FFF2-40B4-BE49-F238E27FC236}">
                <a16:creationId xmlns:a16="http://schemas.microsoft.com/office/drawing/2014/main" id="{80FC2557-6265-4842-A6E9-580AE4BD40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9" name="Slide Number Placeholder 8">
            <a:extLst>
              <a:ext uri="{FF2B5EF4-FFF2-40B4-BE49-F238E27FC236}">
                <a16:creationId xmlns:a16="http://schemas.microsoft.com/office/drawing/2014/main" id="{AB279A46-CF74-48AB-82F4-EDB0A82C7523}"/>
              </a:ext>
            </a:extLst>
          </p:cNvPr>
          <p:cNvSpPr>
            <a:spLocks noGrp="1"/>
          </p:cNvSpPr>
          <p:nvPr>
            <p:ph type="sldNum" sz="quarter" idx="12"/>
          </p:nvPr>
        </p:nvSpPr>
        <p:spPr/>
        <p:txBody>
          <a:bodyPr/>
          <a:lstStyle/>
          <a:p>
            <a:fld id="{4A265FCD-9183-4821-BD86-A415766332B0}" type="slidenum">
              <a:rPr lang="en-US" b="1" smtClean="0">
                <a:solidFill>
                  <a:schemeClr val="tx1"/>
                </a:solidFill>
              </a:rPr>
              <a:t>2</a:t>
            </a:fld>
            <a:endParaRPr lang="en-US" b="1" dirty="0">
              <a:solidFill>
                <a:schemeClr val="tx1"/>
              </a:solidFill>
            </a:endParaRPr>
          </a:p>
        </p:txBody>
      </p:sp>
    </p:spTree>
    <p:extLst>
      <p:ext uri="{BB962C8B-B14F-4D97-AF65-F5344CB8AC3E}">
        <p14:creationId xmlns:p14="http://schemas.microsoft.com/office/powerpoint/2010/main" val="232579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927A-8F77-41A9-B436-3B76DDB179D1}"/>
              </a:ext>
            </a:extLst>
          </p:cNvPr>
          <p:cNvSpPr>
            <a:spLocks noGrp="1"/>
          </p:cNvSpPr>
          <p:nvPr>
            <p:ph type="title"/>
          </p:nvPr>
        </p:nvSpPr>
        <p:spPr/>
        <p:txBody>
          <a:bodyPr/>
          <a:lstStyle/>
          <a:p>
            <a:r>
              <a:rPr lang="en-US" b="1" dirty="0">
                <a:solidFill>
                  <a:schemeClr val="accent1">
                    <a:lumMod val="75000"/>
                  </a:schemeClr>
                </a:solidFill>
                <a:latin typeface="Arial" panose="020B0604020202020204" pitchFamily="34" charset="0"/>
                <a:cs typeface="Arial" panose="020B0604020202020204" pitchFamily="34" charset="0"/>
              </a:rPr>
              <a:t>Office of Homeless Solutions</a:t>
            </a:r>
          </a:p>
        </p:txBody>
      </p:sp>
      <p:sp>
        <p:nvSpPr>
          <p:cNvPr id="3" name="Content Placeholder 2">
            <a:extLst>
              <a:ext uri="{FF2B5EF4-FFF2-40B4-BE49-F238E27FC236}">
                <a16:creationId xmlns:a16="http://schemas.microsoft.com/office/drawing/2014/main" id="{333B48E6-627C-4194-9BF5-B1CE28253424}"/>
              </a:ext>
            </a:extLst>
          </p:cNvPr>
          <p:cNvSpPr>
            <a:spLocks noGrp="1"/>
          </p:cNvSpPr>
          <p:nvPr>
            <p:ph idx="1"/>
          </p:nvPr>
        </p:nvSpPr>
        <p:spPr>
          <a:xfrm>
            <a:off x="838200" y="1212345"/>
            <a:ext cx="10515600" cy="4351338"/>
          </a:xfrm>
        </p:spPr>
        <p:txBody>
          <a:bodyPr>
            <a:normAutofit/>
          </a:bodyPr>
          <a:lstStyle/>
          <a:p>
            <a:endParaRPr lang="en-US" dirty="0"/>
          </a:p>
          <a:p>
            <a:r>
              <a:rPr lang="en-US" dirty="0">
                <a:latin typeface="Arial" panose="020B0604020202020204" pitchFamily="34" charset="0"/>
                <a:cs typeface="Arial" panose="020B0604020202020204" pitchFamily="34" charset="0"/>
              </a:rPr>
              <a:t>Established by the Dallas City Council on October 1, 2017</a:t>
            </a:r>
          </a:p>
          <a:p>
            <a:r>
              <a:rPr lang="en-US" dirty="0">
                <a:latin typeface="Arial" panose="020B0604020202020204" pitchFamily="34" charset="0"/>
                <a:cs typeface="Arial" panose="020B0604020202020204" pitchFamily="34" charset="0"/>
              </a:rPr>
              <a:t>Mission:  To positively impact the quality of life in the City of Dallas through innovative, collaborative, and comprehensive solutions for homelessness.</a:t>
            </a:r>
          </a:p>
          <a:p>
            <a:pPr lvl="1"/>
            <a:r>
              <a:rPr lang="en-US" dirty="0">
                <a:latin typeface="Arial" panose="020B0604020202020204" pitchFamily="34" charset="0"/>
                <a:cs typeface="Arial" panose="020B0604020202020204" pitchFamily="34" charset="0"/>
              </a:rPr>
              <a:t>Prevent homelessness</a:t>
            </a:r>
          </a:p>
          <a:p>
            <a:pPr lvl="1"/>
            <a:r>
              <a:rPr lang="en-US" dirty="0">
                <a:latin typeface="Arial" panose="020B0604020202020204" pitchFamily="34" charset="0"/>
                <a:cs typeface="Arial" panose="020B0604020202020204" pitchFamily="34" charset="0"/>
              </a:rPr>
              <a:t>Protect persons experiencing homelessness</a:t>
            </a:r>
          </a:p>
          <a:p>
            <a:pPr lvl="1"/>
            <a:r>
              <a:rPr lang="en-US" dirty="0">
                <a:latin typeface="Arial" panose="020B0604020202020204" pitchFamily="34" charset="0"/>
                <a:cs typeface="Arial" panose="020B0604020202020204" pitchFamily="34" charset="0"/>
              </a:rPr>
              <a:t>Promote affordable housing solutions</a:t>
            </a:r>
          </a:p>
          <a:p>
            <a:pPr lvl="1"/>
            <a:r>
              <a:rPr lang="en-US" dirty="0">
                <a:latin typeface="Arial" panose="020B0604020202020204" pitchFamily="34" charset="0"/>
                <a:cs typeface="Arial" panose="020B0604020202020204" pitchFamily="34" charset="0"/>
              </a:rPr>
              <a:t>Partner to maximize resources</a:t>
            </a:r>
          </a:p>
          <a:p>
            <a:endParaRPr lang="en-US" dirty="0"/>
          </a:p>
        </p:txBody>
      </p:sp>
      <p:sp>
        <p:nvSpPr>
          <p:cNvPr id="4" name="Pentagon 7">
            <a:extLst>
              <a:ext uri="{FF2B5EF4-FFF2-40B4-BE49-F238E27FC236}">
                <a16:creationId xmlns:a16="http://schemas.microsoft.com/office/drawing/2014/main" id="{64D6C2AA-FC48-435D-A7A1-E3C5A232D2CA}"/>
              </a:ext>
            </a:extLst>
          </p:cNvPr>
          <p:cNvSpPr/>
          <p:nvPr/>
        </p:nvSpPr>
        <p:spPr>
          <a:xfrm>
            <a:off x="0" y="5611851"/>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hevron 8">
            <a:extLst>
              <a:ext uri="{FF2B5EF4-FFF2-40B4-BE49-F238E27FC236}">
                <a16:creationId xmlns:a16="http://schemas.microsoft.com/office/drawing/2014/main" id="{75DFA0BC-92B1-451A-BF54-47D7CAA6A7AC}"/>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6" name="Picture 5">
            <a:extLst>
              <a:ext uri="{FF2B5EF4-FFF2-40B4-BE49-F238E27FC236}">
                <a16:creationId xmlns:a16="http://schemas.microsoft.com/office/drawing/2014/main" id="{E1290D24-87D1-4709-A366-32E635B0E0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8" name="Slide Number Placeholder 7">
            <a:extLst>
              <a:ext uri="{FF2B5EF4-FFF2-40B4-BE49-F238E27FC236}">
                <a16:creationId xmlns:a16="http://schemas.microsoft.com/office/drawing/2014/main" id="{579609F3-6C41-4F61-91E1-1BFCACFEA64B}"/>
              </a:ext>
            </a:extLst>
          </p:cNvPr>
          <p:cNvSpPr>
            <a:spLocks noGrp="1"/>
          </p:cNvSpPr>
          <p:nvPr>
            <p:ph type="sldNum" sz="quarter" idx="12"/>
          </p:nvPr>
        </p:nvSpPr>
        <p:spPr/>
        <p:txBody>
          <a:bodyPr/>
          <a:lstStyle/>
          <a:p>
            <a:fld id="{4A265FCD-9183-4821-BD86-A415766332B0}" type="slidenum">
              <a:rPr lang="en-US" b="1" smtClean="0">
                <a:solidFill>
                  <a:schemeClr val="tx1"/>
                </a:solidFill>
              </a:rPr>
              <a:t>3</a:t>
            </a:fld>
            <a:endParaRPr lang="en-US" b="1" dirty="0">
              <a:solidFill>
                <a:schemeClr val="tx1"/>
              </a:solidFill>
            </a:endParaRPr>
          </a:p>
        </p:txBody>
      </p:sp>
    </p:spTree>
    <p:extLst>
      <p:ext uri="{BB962C8B-B14F-4D97-AF65-F5344CB8AC3E}">
        <p14:creationId xmlns:p14="http://schemas.microsoft.com/office/powerpoint/2010/main" val="3916347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37387" y="204980"/>
            <a:ext cx="6564469" cy="646331"/>
          </a:xfrm>
          <a:prstGeom prst="rect">
            <a:avLst/>
          </a:prstGeom>
          <a:noFill/>
        </p:spPr>
        <p:txBody>
          <a:bodyPr wrap="square" rtlCol="0">
            <a:spAutoFit/>
          </a:bodyPr>
          <a:lstStyle/>
          <a:p>
            <a:r>
              <a:rPr lang="en-US" sz="3600" b="1" dirty="0">
                <a:solidFill>
                  <a:schemeClr val="accent1">
                    <a:lumMod val="75000"/>
                  </a:schemeClr>
                </a:solidFill>
                <a:latin typeface="Arial" panose="020B0604020202020204" pitchFamily="34" charset="0"/>
                <a:cs typeface="Arial" panose="020B0604020202020204" pitchFamily="34" charset="0"/>
              </a:rPr>
              <a:t>State of Homelessness</a:t>
            </a:r>
          </a:p>
        </p:txBody>
      </p:sp>
      <p:sp>
        <p:nvSpPr>
          <p:cNvPr id="14" name="TextBox 13"/>
          <p:cNvSpPr txBox="1"/>
          <p:nvPr/>
        </p:nvSpPr>
        <p:spPr>
          <a:xfrm>
            <a:off x="2990581" y="1510043"/>
            <a:ext cx="5781454" cy="946413"/>
          </a:xfrm>
          <a:prstGeom prst="rect">
            <a:avLst/>
          </a:prstGeom>
          <a:noFill/>
        </p:spPr>
        <p:txBody>
          <a:bodyPr wrap="square" rtlCol="0">
            <a:spAutoFit/>
          </a:bodyPr>
          <a:lstStyle/>
          <a:p>
            <a:pPr marL="411466" lvl="1">
              <a:spcAft>
                <a:spcPts val="900"/>
              </a:spcAft>
              <a:buClr>
                <a:srgbClr val="669900"/>
              </a:buClr>
              <a:buSzPct val="100000"/>
            </a:pPr>
            <a:endParaRPr lang="en-US" sz="1200" dirty="0"/>
          </a:p>
          <a:p>
            <a:pPr>
              <a:buClr>
                <a:srgbClr val="669900"/>
              </a:buClr>
              <a:buSzPct val="100000"/>
            </a:pPr>
            <a:endParaRPr lang="en-US" dirty="0"/>
          </a:p>
          <a:p>
            <a:pPr marL="342889" indent="-342889">
              <a:buClr>
                <a:srgbClr val="669900"/>
              </a:buClr>
              <a:buSzPct val="100000"/>
              <a:buFont typeface="+mj-lt"/>
              <a:buAutoNum type="arabicPeriod"/>
            </a:pPr>
            <a:endParaRPr lang="en-US" dirty="0"/>
          </a:p>
        </p:txBody>
      </p:sp>
      <p:sp>
        <p:nvSpPr>
          <p:cNvPr id="16" name="Slide Number Placeholder 15"/>
          <p:cNvSpPr>
            <a:spLocks noGrp="1"/>
          </p:cNvSpPr>
          <p:nvPr>
            <p:ph type="sldNum" sz="quarter" idx="12"/>
          </p:nvPr>
        </p:nvSpPr>
        <p:spPr>
          <a:xfrm>
            <a:off x="7981846" y="5597770"/>
            <a:ext cx="1543050" cy="273844"/>
          </a:xfrm>
        </p:spPr>
        <p:txBody>
          <a:bodyPr/>
          <a:lstStyle/>
          <a:p>
            <a:fld id="{AC607060-D10E-4711-BA05-EC9BA5C5C0D9}" type="slidenum">
              <a:rPr lang="en-US" smtClean="0">
                <a:solidFill>
                  <a:schemeClr val="bg1"/>
                </a:solidFill>
              </a:rPr>
              <a:t>4</a:t>
            </a:fld>
            <a:endParaRPr lang="en-US" dirty="0">
              <a:solidFill>
                <a:schemeClr val="bg1"/>
              </a:solidFill>
            </a:endParaRPr>
          </a:p>
        </p:txBody>
      </p:sp>
      <p:sp>
        <p:nvSpPr>
          <p:cNvPr id="17" name="Content Placeholder 11">
            <a:extLst>
              <a:ext uri="{FF2B5EF4-FFF2-40B4-BE49-F238E27FC236}">
                <a16:creationId xmlns:a16="http://schemas.microsoft.com/office/drawing/2014/main" id="{E5FB4ABC-4A3C-433D-BFDF-32864B2C1821}"/>
              </a:ext>
            </a:extLst>
          </p:cNvPr>
          <p:cNvSpPr>
            <a:spLocks noGrp="1"/>
          </p:cNvSpPr>
          <p:nvPr>
            <p:ph sz="half" idx="1"/>
          </p:nvPr>
        </p:nvSpPr>
        <p:spPr>
          <a:xfrm>
            <a:off x="1261992" y="1019212"/>
            <a:ext cx="3731515" cy="4242336"/>
          </a:xfrm>
        </p:spPr>
        <p:txBody>
          <a:bodyPr>
            <a:noAutofit/>
          </a:bodyPr>
          <a:lstStyle/>
          <a:p>
            <a:pPr marL="0" indent="0">
              <a:buNone/>
            </a:pPr>
            <a:r>
              <a:rPr lang="en-US" sz="2000" dirty="0">
                <a:latin typeface="Arial" panose="020B0604020202020204" pitchFamily="34" charset="0"/>
                <a:cs typeface="Arial" panose="020B0604020202020204" pitchFamily="34" charset="0"/>
              </a:rPr>
              <a:t>2018 Point In Time PIT Count Results for City of Dallas:</a:t>
            </a:r>
          </a:p>
          <a:p>
            <a:pPr marL="0" indent="0">
              <a:buNone/>
            </a:pPr>
            <a:endParaRPr lang="en-US" sz="2000" dirty="0">
              <a:latin typeface="Arial" panose="020B0604020202020204" pitchFamily="34" charset="0"/>
              <a:cs typeface="Arial" panose="020B0604020202020204" pitchFamily="34" charset="0"/>
            </a:endParaRPr>
          </a:p>
          <a:p>
            <a:pPr marL="214370" lvl="1" indent="-214370"/>
            <a:r>
              <a:rPr lang="en-US" sz="1800" b="1" dirty="0">
                <a:latin typeface="Arial" panose="020B0604020202020204" pitchFamily="34" charset="0"/>
                <a:cs typeface="Arial" panose="020B0604020202020204" pitchFamily="34" charset="0"/>
              </a:rPr>
              <a:t>3,506 homeless identified </a:t>
            </a:r>
            <a:r>
              <a:rPr lang="en-US" sz="1800" dirty="0">
                <a:latin typeface="Arial" panose="020B0604020202020204" pitchFamily="34" charset="0"/>
                <a:cs typeface="Arial" panose="020B0604020202020204" pitchFamily="34" charset="0"/>
              </a:rPr>
              <a:t>(</a:t>
            </a:r>
            <a:r>
              <a:rPr lang="en-US" sz="1800" dirty="0">
                <a:solidFill>
                  <a:srgbClr val="FF0000"/>
                </a:solidFill>
                <a:latin typeface="Arial" panose="020B0604020202020204" pitchFamily="34" charset="0"/>
                <a:cs typeface="Arial" panose="020B0604020202020204" pitchFamily="34" charset="0"/>
              </a:rPr>
              <a:t>9% increase from 2017</a:t>
            </a:r>
            <a:r>
              <a:rPr lang="en-US" sz="1800" dirty="0">
                <a:latin typeface="Arial" panose="020B0604020202020204" pitchFamily="34" charset="0"/>
                <a:cs typeface="Arial" panose="020B0604020202020204" pitchFamily="34" charset="0"/>
              </a:rPr>
              <a:t>)</a:t>
            </a:r>
          </a:p>
          <a:p>
            <a:pPr marL="214370" lvl="1" indent="-214370"/>
            <a:endParaRPr lang="en-US" sz="1800" dirty="0">
              <a:latin typeface="Arial" panose="020B0604020202020204" pitchFamily="34" charset="0"/>
              <a:cs typeface="Arial" panose="020B0604020202020204" pitchFamily="34" charset="0"/>
            </a:endParaRPr>
          </a:p>
          <a:p>
            <a:pPr marL="214370" lvl="1" indent="-214370"/>
            <a:r>
              <a:rPr lang="en-US" sz="1800" b="1" dirty="0">
                <a:latin typeface="Arial" panose="020B0604020202020204" pitchFamily="34" charset="0"/>
                <a:cs typeface="Arial" panose="020B0604020202020204" pitchFamily="34" charset="0"/>
              </a:rPr>
              <a:t>1,098 unsheltered homeless </a:t>
            </a:r>
            <a:r>
              <a:rPr lang="en-US" sz="1800" dirty="0">
                <a:latin typeface="Arial" panose="020B0604020202020204" pitchFamily="34" charset="0"/>
                <a:cs typeface="Arial" panose="020B0604020202020204" pitchFamily="34" charset="0"/>
              </a:rPr>
              <a:t>(</a:t>
            </a:r>
            <a:r>
              <a:rPr lang="en-US" sz="1800" dirty="0">
                <a:solidFill>
                  <a:srgbClr val="FF0000"/>
                </a:solidFill>
                <a:latin typeface="Arial" panose="020B0604020202020204" pitchFamily="34" charset="0"/>
                <a:cs typeface="Arial" panose="020B0604020202020204" pitchFamily="34" charset="0"/>
              </a:rPr>
              <a:t>24% increase from 2017</a:t>
            </a:r>
            <a:r>
              <a:rPr lang="en-US" sz="1800" dirty="0">
                <a:latin typeface="Arial" panose="020B0604020202020204" pitchFamily="34" charset="0"/>
                <a:cs typeface="Arial" panose="020B0604020202020204" pitchFamily="34" charset="0"/>
              </a:rPr>
              <a:t>)</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Shelter demand exceeds capacity</a:t>
            </a:r>
          </a:p>
          <a:p>
            <a:endParaRPr lang="en-US" sz="2000" dirty="0">
              <a:latin typeface="Arial" panose="020B0604020202020204" pitchFamily="34" charset="0"/>
              <a:cs typeface="Arial" panose="020B0604020202020204" pitchFamily="34" charset="0"/>
            </a:endParaRPr>
          </a:p>
        </p:txBody>
      </p:sp>
      <p:graphicFrame>
        <p:nvGraphicFramePr>
          <p:cNvPr id="15" name="Chart 14">
            <a:extLst>
              <a:ext uri="{FF2B5EF4-FFF2-40B4-BE49-F238E27FC236}">
                <a16:creationId xmlns:a16="http://schemas.microsoft.com/office/drawing/2014/main" id="{97C62890-CE70-4FA9-B659-AB2739BD5B92}"/>
              </a:ext>
            </a:extLst>
          </p:cNvPr>
          <p:cNvGraphicFramePr/>
          <p:nvPr>
            <p:extLst>
              <p:ext uri="{D42A27DB-BD31-4B8C-83A1-F6EECF244321}">
                <p14:modId xmlns:p14="http://schemas.microsoft.com/office/powerpoint/2010/main" val="4087945077"/>
              </p:ext>
            </p:extLst>
          </p:nvPr>
        </p:nvGraphicFramePr>
        <p:xfrm>
          <a:off x="6030968" y="948868"/>
          <a:ext cx="5265568" cy="4467870"/>
        </p:xfrm>
        <a:graphic>
          <a:graphicData uri="http://schemas.openxmlformats.org/drawingml/2006/chart">
            <c:chart xmlns:c="http://schemas.openxmlformats.org/drawingml/2006/chart" xmlns:r="http://schemas.openxmlformats.org/officeDocument/2006/relationships" r:id="rId2"/>
          </a:graphicData>
        </a:graphic>
      </p:graphicFrame>
      <p:sp>
        <p:nvSpPr>
          <p:cNvPr id="21" name="Pentagon 7">
            <a:extLst>
              <a:ext uri="{FF2B5EF4-FFF2-40B4-BE49-F238E27FC236}">
                <a16:creationId xmlns:a16="http://schemas.microsoft.com/office/drawing/2014/main" id="{0315C2C0-E81C-4AB4-BB99-1BFAF8BDCDC0}"/>
              </a:ext>
            </a:extLst>
          </p:cNvPr>
          <p:cNvSpPr/>
          <p:nvPr/>
        </p:nvSpPr>
        <p:spPr>
          <a:xfrm>
            <a:off x="0" y="5611851"/>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Chevron 8">
            <a:extLst>
              <a:ext uri="{FF2B5EF4-FFF2-40B4-BE49-F238E27FC236}">
                <a16:creationId xmlns:a16="http://schemas.microsoft.com/office/drawing/2014/main" id="{A33028F1-C94C-4B04-A495-8740B5F7E1F9}"/>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				</a:t>
            </a:r>
            <a:r>
              <a:rPr lang="en-US" sz="1200" dirty="0">
                <a:solidFill>
                  <a:schemeClr val="tx1"/>
                </a:solidFill>
              </a:rPr>
              <a:t>4</a:t>
            </a:r>
          </a:p>
        </p:txBody>
      </p:sp>
      <p:pic>
        <p:nvPicPr>
          <p:cNvPr id="23" name="Picture 22">
            <a:extLst>
              <a:ext uri="{FF2B5EF4-FFF2-40B4-BE49-F238E27FC236}">
                <a16:creationId xmlns:a16="http://schemas.microsoft.com/office/drawing/2014/main" id="{1939B4F7-4A9E-4F8E-9FF1-3EA1BB0CE7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Tree>
    <p:extLst>
      <p:ext uri="{BB962C8B-B14F-4D97-AF65-F5344CB8AC3E}">
        <p14:creationId xmlns:p14="http://schemas.microsoft.com/office/powerpoint/2010/main" val="26720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927A-8F77-41A9-B436-3B76DDB179D1}"/>
              </a:ext>
            </a:extLst>
          </p:cNvPr>
          <p:cNvSpPr>
            <a:spLocks noGrp="1"/>
          </p:cNvSpPr>
          <p:nvPr>
            <p:ph type="title"/>
          </p:nvPr>
        </p:nvSpPr>
        <p:spPr>
          <a:xfrm>
            <a:off x="444660" y="154108"/>
            <a:ext cx="10515600" cy="644545"/>
          </a:xfrm>
        </p:spPr>
        <p:txBody>
          <a:bodyPr>
            <a:normAutofit/>
          </a:bodyPr>
          <a:lstStyle/>
          <a:p>
            <a:r>
              <a:rPr lang="en-US" sz="3600" b="1" dirty="0">
                <a:solidFill>
                  <a:schemeClr val="accent1">
                    <a:lumMod val="75000"/>
                  </a:schemeClr>
                </a:solidFill>
                <a:latin typeface="Arial" panose="020B0604020202020204" pitchFamily="34" charset="0"/>
                <a:cs typeface="Arial" panose="020B0604020202020204" pitchFamily="34" charset="0"/>
              </a:rPr>
              <a:t>State of Homelessness</a:t>
            </a:r>
          </a:p>
        </p:txBody>
      </p:sp>
      <p:graphicFrame>
        <p:nvGraphicFramePr>
          <p:cNvPr id="8" name="Chart 7">
            <a:extLst>
              <a:ext uri="{FF2B5EF4-FFF2-40B4-BE49-F238E27FC236}">
                <a16:creationId xmlns:a16="http://schemas.microsoft.com/office/drawing/2014/main" id="{2BA50502-958E-4D73-8B24-C49BFDAA1828}"/>
              </a:ext>
            </a:extLst>
          </p:cNvPr>
          <p:cNvGraphicFramePr>
            <a:graphicFrameLocks/>
          </p:cNvGraphicFramePr>
          <p:nvPr>
            <p:extLst>
              <p:ext uri="{D42A27DB-BD31-4B8C-83A1-F6EECF244321}">
                <p14:modId xmlns:p14="http://schemas.microsoft.com/office/powerpoint/2010/main" val="2491832054"/>
              </p:ext>
            </p:extLst>
          </p:nvPr>
        </p:nvGraphicFramePr>
        <p:xfrm>
          <a:off x="6950598" y="534508"/>
          <a:ext cx="4572000" cy="23131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7CF71219-F80D-42AC-BD2B-CBE5D020E3CD}"/>
              </a:ext>
            </a:extLst>
          </p:cNvPr>
          <p:cNvGraphicFramePr>
            <a:graphicFrameLocks/>
          </p:cNvGraphicFramePr>
          <p:nvPr>
            <p:extLst>
              <p:ext uri="{D42A27DB-BD31-4B8C-83A1-F6EECF244321}">
                <p14:modId xmlns:p14="http://schemas.microsoft.com/office/powerpoint/2010/main" val="1572448531"/>
              </p:ext>
            </p:extLst>
          </p:nvPr>
        </p:nvGraphicFramePr>
        <p:xfrm>
          <a:off x="6950598" y="3134555"/>
          <a:ext cx="4572000" cy="2429127"/>
        </p:xfrm>
        <a:graphic>
          <a:graphicData uri="http://schemas.openxmlformats.org/drawingml/2006/chart">
            <c:chart xmlns:c="http://schemas.openxmlformats.org/drawingml/2006/chart" xmlns:r="http://schemas.openxmlformats.org/officeDocument/2006/relationships" r:id="rId4"/>
          </a:graphicData>
        </a:graphic>
      </p:graphicFrame>
      <p:sp>
        <p:nvSpPr>
          <p:cNvPr id="7" name="Pentagon 7">
            <a:extLst>
              <a:ext uri="{FF2B5EF4-FFF2-40B4-BE49-F238E27FC236}">
                <a16:creationId xmlns:a16="http://schemas.microsoft.com/office/drawing/2014/main" id="{651BE406-F52F-4082-9341-A0CA6E241728}"/>
              </a:ext>
            </a:extLst>
          </p:cNvPr>
          <p:cNvSpPr/>
          <p:nvPr/>
        </p:nvSpPr>
        <p:spPr>
          <a:xfrm>
            <a:off x="0" y="5611851"/>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hevron 8">
            <a:extLst>
              <a:ext uri="{FF2B5EF4-FFF2-40B4-BE49-F238E27FC236}">
                <a16:creationId xmlns:a16="http://schemas.microsoft.com/office/drawing/2014/main" id="{C4D69208-0917-4B8B-B9AD-2839BED9015D}"/>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1" name="Picture 10">
            <a:extLst>
              <a:ext uri="{FF2B5EF4-FFF2-40B4-BE49-F238E27FC236}">
                <a16:creationId xmlns:a16="http://schemas.microsoft.com/office/drawing/2014/main" id="{669990FA-88F6-48E7-844D-B508AA71111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4" name="Slide Number Placeholder 3">
            <a:extLst>
              <a:ext uri="{FF2B5EF4-FFF2-40B4-BE49-F238E27FC236}">
                <a16:creationId xmlns:a16="http://schemas.microsoft.com/office/drawing/2014/main" id="{0D366306-AB96-4022-9AE2-7C1E07698250}"/>
              </a:ext>
            </a:extLst>
          </p:cNvPr>
          <p:cNvSpPr>
            <a:spLocks noGrp="1"/>
          </p:cNvSpPr>
          <p:nvPr>
            <p:ph type="sldNum" sz="quarter" idx="12"/>
          </p:nvPr>
        </p:nvSpPr>
        <p:spPr/>
        <p:txBody>
          <a:bodyPr/>
          <a:lstStyle/>
          <a:p>
            <a:fld id="{4A265FCD-9183-4821-BD86-A415766332B0}" type="slidenum">
              <a:rPr lang="en-US" b="1" smtClean="0">
                <a:solidFill>
                  <a:schemeClr val="tx1"/>
                </a:solidFill>
              </a:rPr>
              <a:t>5</a:t>
            </a:fld>
            <a:endParaRPr lang="en-US" b="1" dirty="0">
              <a:solidFill>
                <a:schemeClr val="tx1"/>
              </a:solidFill>
            </a:endParaRPr>
          </a:p>
        </p:txBody>
      </p:sp>
      <p:graphicFrame>
        <p:nvGraphicFramePr>
          <p:cNvPr id="12" name="Chart 11">
            <a:extLst>
              <a:ext uri="{FF2B5EF4-FFF2-40B4-BE49-F238E27FC236}">
                <a16:creationId xmlns:a16="http://schemas.microsoft.com/office/drawing/2014/main" id="{CEE15B05-A63B-4FEE-A3A0-1DC86654568C}"/>
              </a:ext>
            </a:extLst>
          </p:cNvPr>
          <p:cNvGraphicFramePr>
            <a:graphicFrameLocks/>
          </p:cNvGraphicFramePr>
          <p:nvPr>
            <p:extLst>
              <p:ext uri="{D42A27DB-BD31-4B8C-83A1-F6EECF244321}">
                <p14:modId xmlns:p14="http://schemas.microsoft.com/office/powerpoint/2010/main" val="2893971093"/>
              </p:ext>
            </p:extLst>
          </p:nvPr>
        </p:nvGraphicFramePr>
        <p:xfrm>
          <a:off x="444660" y="1397975"/>
          <a:ext cx="5738448" cy="3640017"/>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219836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927A-8F77-41A9-B436-3B76DDB179D1}"/>
              </a:ext>
            </a:extLst>
          </p:cNvPr>
          <p:cNvSpPr>
            <a:spLocks noGrp="1"/>
          </p:cNvSpPr>
          <p:nvPr>
            <p:ph type="title"/>
          </p:nvPr>
        </p:nvSpPr>
        <p:spPr/>
        <p:txBody>
          <a:bodyPr/>
          <a:lstStyle/>
          <a:p>
            <a:r>
              <a:rPr lang="en-US" b="1" dirty="0">
                <a:solidFill>
                  <a:schemeClr val="accent1">
                    <a:lumMod val="75000"/>
                  </a:schemeClr>
                </a:solidFill>
                <a:latin typeface="Arial" panose="020B0604020202020204" pitchFamily="34" charset="0"/>
                <a:cs typeface="Arial" panose="020B0604020202020204" pitchFamily="34" charset="0"/>
              </a:rPr>
              <a:t>Homeless Solutions Strategy Plan</a:t>
            </a:r>
          </a:p>
        </p:txBody>
      </p:sp>
      <p:sp>
        <p:nvSpPr>
          <p:cNvPr id="4" name="Pentagon 7">
            <a:extLst>
              <a:ext uri="{FF2B5EF4-FFF2-40B4-BE49-F238E27FC236}">
                <a16:creationId xmlns:a16="http://schemas.microsoft.com/office/drawing/2014/main" id="{42F501E3-F7FE-4922-86A9-1D2ACDB1A771}"/>
              </a:ext>
            </a:extLst>
          </p:cNvPr>
          <p:cNvSpPr/>
          <p:nvPr/>
        </p:nvSpPr>
        <p:spPr>
          <a:xfrm>
            <a:off x="0" y="5611851"/>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hevron 8">
            <a:extLst>
              <a:ext uri="{FF2B5EF4-FFF2-40B4-BE49-F238E27FC236}">
                <a16:creationId xmlns:a16="http://schemas.microsoft.com/office/drawing/2014/main" id="{F0EF19FF-0B9C-40A9-92A4-37208622D005}"/>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6" name="Picture 5">
            <a:extLst>
              <a:ext uri="{FF2B5EF4-FFF2-40B4-BE49-F238E27FC236}">
                <a16:creationId xmlns:a16="http://schemas.microsoft.com/office/drawing/2014/main" id="{BF74892F-E4C0-4ECF-87A5-0B6FE6907DB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8" name="Slide Number Placeholder 7">
            <a:extLst>
              <a:ext uri="{FF2B5EF4-FFF2-40B4-BE49-F238E27FC236}">
                <a16:creationId xmlns:a16="http://schemas.microsoft.com/office/drawing/2014/main" id="{1442A38C-E541-4DEF-ADF3-CE0CCE946679}"/>
              </a:ext>
            </a:extLst>
          </p:cNvPr>
          <p:cNvSpPr>
            <a:spLocks noGrp="1"/>
          </p:cNvSpPr>
          <p:nvPr>
            <p:ph type="sldNum" sz="quarter" idx="12"/>
          </p:nvPr>
        </p:nvSpPr>
        <p:spPr/>
        <p:txBody>
          <a:bodyPr/>
          <a:lstStyle/>
          <a:p>
            <a:fld id="{4A265FCD-9183-4821-BD86-A415766332B0}" type="slidenum">
              <a:rPr lang="en-US" b="1" smtClean="0">
                <a:solidFill>
                  <a:schemeClr val="tx1"/>
                </a:solidFill>
              </a:rPr>
              <a:t>6</a:t>
            </a:fld>
            <a:endParaRPr lang="en-US" b="1" dirty="0">
              <a:solidFill>
                <a:schemeClr val="tx1"/>
              </a:solidFill>
            </a:endParaRPr>
          </a:p>
        </p:txBody>
      </p:sp>
      <p:pic>
        <p:nvPicPr>
          <p:cNvPr id="1026" name="Picture 1" descr="image001">
            <a:extLst>
              <a:ext uri="{FF2B5EF4-FFF2-40B4-BE49-F238E27FC236}">
                <a16:creationId xmlns:a16="http://schemas.microsoft.com/office/drawing/2014/main" id="{7114FC6B-EB25-420C-A231-B9AF884096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375877"/>
            <a:ext cx="9515475" cy="4187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4543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A80DE16-BB7C-492D-994C-6D54B17B4FBC}"/>
              </a:ext>
            </a:extLst>
          </p:cNvPr>
          <p:cNvGraphicFramePr>
            <a:graphicFrameLocks noGrp="1"/>
          </p:cNvGraphicFramePr>
          <p:nvPr>
            <p:ph idx="1"/>
            <p:extLst>
              <p:ext uri="{D42A27DB-BD31-4B8C-83A1-F6EECF244321}">
                <p14:modId xmlns:p14="http://schemas.microsoft.com/office/powerpoint/2010/main" val="2625088994"/>
              </p:ext>
            </p:extLst>
          </p:nvPr>
        </p:nvGraphicFramePr>
        <p:xfrm>
          <a:off x="734028" y="1623752"/>
          <a:ext cx="10192473" cy="438912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3807924489"/>
                    </a:ext>
                  </a:extLst>
                </a:gridCol>
                <a:gridCol w="3238500">
                  <a:extLst>
                    <a:ext uri="{9D8B030D-6E8A-4147-A177-3AD203B41FA5}">
                      <a16:colId xmlns:a16="http://schemas.microsoft.com/office/drawing/2014/main" val="3704561247"/>
                    </a:ext>
                  </a:extLst>
                </a:gridCol>
                <a:gridCol w="3448773">
                  <a:extLst>
                    <a:ext uri="{9D8B030D-6E8A-4147-A177-3AD203B41FA5}">
                      <a16:colId xmlns:a16="http://schemas.microsoft.com/office/drawing/2014/main" val="4062446937"/>
                    </a:ext>
                  </a:extLst>
                </a:gridCol>
              </a:tblGrid>
              <a:tr h="34802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Target Population:   Chronically Homeless</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952201623"/>
                  </a:ext>
                </a:extLst>
              </a:tr>
              <a:tr h="609051">
                <a:tc>
                  <a:txBody>
                    <a:bodyPr/>
                    <a:lstStyle/>
                    <a:p>
                      <a:pPr algn="ctr"/>
                      <a:r>
                        <a:rPr lang="en-US" b="1" dirty="0"/>
                        <a:t>Strategy</a:t>
                      </a:r>
                    </a:p>
                  </a:txBody>
                  <a:tcPr/>
                </a:tc>
                <a:tc>
                  <a:txBody>
                    <a:bodyPr/>
                    <a:lstStyle/>
                    <a:p>
                      <a:pPr algn="ctr"/>
                      <a:r>
                        <a:rPr lang="en-US" b="1" dirty="0"/>
                        <a:t>Metrics</a:t>
                      </a:r>
                    </a:p>
                  </a:txBody>
                  <a:tcPr/>
                </a:tc>
                <a:tc>
                  <a:txBody>
                    <a:bodyPr/>
                    <a:lstStyle/>
                    <a:p>
                      <a:pPr algn="ctr"/>
                      <a:r>
                        <a:rPr lang="en-US" b="1" dirty="0"/>
                        <a:t>City Council Action Required</a:t>
                      </a:r>
                    </a:p>
                    <a:p>
                      <a:pPr algn="ctr"/>
                      <a:r>
                        <a:rPr lang="en-US" b="1" dirty="0"/>
                        <a:t>(proposed for August 2018)</a:t>
                      </a:r>
                    </a:p>
                  </a:txBody>
                  <a:tcPr/>
                </a:tc>
                <a:extLst>
                  <a:ext uri="{0D108BD9-81ED-4DB2-BD59-A6C34878D82A}">
                    <a16:rowId xmlns:a16="http://schemas.microsoft.com/office/drawing/2014/main" val="972373247"/>
                  </a:ext>
                </a:extLst>
              </a:tr>
              <a:tr h="2697224">
                <a:tc>
                  <a:txBody>
                    <a:bodyPr/>
                    <a:lstStyle/>
                    <a:p>
                      <a:pPr marL="285750" indent="-285750">
                        <a:buFont typeface="Arial" panose="020B0604020202020204" pitchFamily="34" charset="0"/>
                        <a:buChar char="•"/>
                      </a:pPr>
                      <a:r>
                        <a:rPr lang="en-US" dirty="0"/>
                        <a:t>Provide access to an additional 150 shelter beds </a:t>
                      </a:r>
                    </a:p>
                    <a:p>
                      <a:pPr marL="285750" indent="-285750">
                        <a:buFont typeface="Arial" panose="020B0604020202020204" pitchFamily="34" charset="0"/>
                        <a:buChar char="•"/>
                      </a:pPr>
                      <a:r>
                        <a:rPr lang="en-US" dirty="0"/>
                        <a:t>City to pay $12 per night per bed</a:t>
                      </a:r>
                    </a:p>
                    <a:p>
                      <a:pPr marL="285750" indent="-285750">
                        <a:buFont typeface="Arial" panose="020B0604020202020204" pitchFamily="34" charset="0"/>
                        <a:buChar char="•"/>
                      </a:pPr>
                      <a:r>
                        <a:rPr lang="en-US" dirty="0"/>
                        <a:t>Provide shelter beds for unsheltered homeless for up to 90 days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Direct referrals from OHS staff</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Efforts to address shelter-resistant </a:t>
                      </a:r>
                      <a:r>
                        <a:rPr lang="en-US"/>
                        <a:t>homeless population</a:t>
                      </a:r>
                      <a:endParaRPr lang="en-US" dirty="0"/>
                    </a:p>
                    <a:p>
                      <a:pPr marL="285750" indent="-285750">
                        <a:buFont typeface="Arial" panose="020B0604020202020204" pitchFamily="34" charset="0"/>
                        <a:buChar char="•"/>
                      </a:pPr>
                      <a:endParaRPr lang="en-US" dirty="0"/>
                    </a:p>
                    <a:p>
                      <a:endParaRPr lang="en-US" dirty="0"/>
                    </a:p>
                  </a:txBody>
                  <a:tcPr/>
                </a:tc>
                <a:tc>
                  <a:txBody>
                    <a:bodyPr/>
                    <a:lstStyle/>
                    <a:p>
                      <a:pPr marL="285750" indent="-285750">
                        <a:buFont typeface="Arial" panose="020B0604020202020204" pitchFamily="34" charset="0"/>
                        <a:buChar char="•"/>
                      </a:pPr>
                      <a:r>
                        <a:rPr lang="en-US" dirty="0"/>
                        <a:t>Number of referrals </a:t>
                      </a:r>
                    </a:p>
                    <a:p>
                      <a:pPr marL="285750" indent="-285750">
                        <a:buFont typeface="Arial" panose="020B0604020202020204" pitchFamily="34" charset="0"/>
                        <a:buChar char="•"/>
                      </a:pPr>
                      <a:r>
                        <a:rPr lang="en-US" dirty="0"/>
                        <a:t>Number of housing plans developed</a:t>
                      </a:r>
                    </a:p>
                    <a:p>
                      <a:pPr marL="285750" indent="-285750">
                        <a:buFont typeface="Arial" panose="020B0604020202020204" pitchFamily="34" charset="0"/>
                        <a:buChar char="•"/>
                      </a:pPr>
                      <a:r>
                        <a:rPr lang="en-US" dirty="0"/>
                        <a:t>Percent exited to housing</a:t>
                      </a:r>
                    </a:p>
                    <a:p>
                      <a:pPr marL="285750" indent="-285750">
                        <a:buFont typeface="Arial" panose="020B0604020202020204" pitchFamily="34" charset="0"/>
                        <a:buChar char="•"/>
                      </a:pPr>
                      <a:r>
                        <a:rPr lang="en-US" dirty="0"/>
                        <a:t>Shelter bed utilization rate</a:t>
                      </a:r>
                    </a:p>
                  </a:txBody>
                  <a:tcPr/>
                </a:tc>
                <a:tc>
                  <a:txBody>
                    <a:bodyPr/>
                    <a:lstStyle/>
                    <a:p>
                      <a:pPr marL="285750" indent="-285750">
                        <a:buFont typeface="Arial" panose="020B0604020202020204" pitchFamily="34" charset="0"/>
                        <a:buChar char="•"/>
                      </a:pPr>
                      <a:r>
                        <a:rPr lang="en-US" dirty="0"/>
                        <a:t>Consideration of Dallas Life contract </a:t>
                      </a:r>
                    </a:p>
                    <a:p>
                      <a:pPr marL="285750" indent="-285750">
                        <a:buFont typeface="Arial" panose="020B0604020202020204" pitchFamily="34" charset="0"/>
                        <a:buChar char="•"/>
                      </a:pPr>
                      <a:r>
                        <a:rPr lang="en-US" dirty="0"/>
                        <a:t>Consideration of The Bridge contract amendment </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2013721920"/>
                  </a:ext>
                </a:extLst>
              </a:tr>
            </a:tbl>
          </a:graphicData>
        </a:graphic>
      </p:graphicFrame>
      <p:pic>
        <p:nvPicPr>
          <p:cNvPr id="1026" name="Picture 5" descr="image001">
            <a:extLst>
              <a:ext uri="{FF2B5EF4-FFF2-40B4-BE49-F238E27FC236}">
                <a16:creationId xmlns:a16="http://schemas.microsoft.com/office/drawing/2014/main" id="{64ADA4E0-BD1F-489F-AE70-6338F71EB9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6777" y="162174"/>
            <a:ext cx="5790124" cy="124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entagon 7">
            <a:extLst>
              <a:ext uri="{FF2B5EF4-FFF2-40B4-BE49-F238E27FC236}">
                <a16:creationId xmlns:a16="http://schemas.microsoft.com/office/drawing/2014/main" id="{7851907F-6EB9-4582-A77A-C648236DABE3}"/>
              </a:ext>
            </a:extLst>
          </p:cNvPr>
          <p:cNvSpPr/>
          <p:nvPr/>
        </p:nvSpPr>
        <p:spPr>
          <a:xfrm>
            <a:off x="0" y="5611852"/>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hevron 8">
            <a:extLst>
              <a:ext uri="{FF2B5EF4-FFF2-40B4-BE49-F238E27FC236}">
                <a16:creationId xmlns:a16="http://schemas.microsoft.com/office/drawing/2014/main" id="{1C3F0C9B-FAEA-4FDF-A5C4-1E432FE9DBF9}"/>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7" name="Picture 6">
            <a:extLst>
              <a:ext uri="{FF2B5EF4-FFF2-40B4-BE49-F238E27FC236}">
                <a16:creationId xmlns:a16="http://schemas.microsoft.com/office/drawing/2014/main" id="{AFAC92B5-FA74-4FC1-862E-C747ABDAD7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3" name="Slide Number Placeholder 2">
            <a:extLst>
              <a:ext uri="{FF2B5EF4-FFF2-40B4-BE49-F238E27FC236}">
                <a16:creationId xmlns:a16="http://schemas.microsoft.com/office/drawing/2014/main" id="{2357EA08-8546-419B-818B-E0434061EE05}"/>
              </a:ext>
            </a:extLst>
          </p:cNvPr>
          <p:cNvSpPr>
            <a:spLocks noGrp="1"/>
          </p:cNvSpPr>
          <p:nvPr>
            <p:ph type="sldNum" sz="quarter" idx="12"/>
          </p:nvPr>
        </p:nvSpPr>
        <p:spPr/>
        <p:txBody>
          <a:bodyPr/>
          <a:lstStyle/>
          <a:p>
            <a:fld id="{4A265FCD-9183-4821-BD86-A415766332B0}" type="slidenum">
              <a:rPr lang="en-US" b="1" smtClean="0">
                <a:solidFill>
                  <a:schemeClr val="tx1"/>
                </a:solidFill>
              </a:rPr>
              <a:t>7</a:t>
            </a:fld>
            <a:endParaRPr lang="en-US" b="1" dirty="0">
              <a:solidFill>
                <a:schemeClr val="tx1"/>
              </a:solidFill>
            </a:endParaRPr>
          </a:p>
        </p:txBody>
      </p:sp>
    </p:spTree>
    <p:extLst>
      <p:ext uri="{BB962C8B-B14F-4D97-AF65-F5344CB8AC3E}">
        <p14:creationId xmlns:p14="http://schemas.microsoft.com/office/powerpoint/2010/main" val="3979342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A80DE16-BB7C-492D-994C-6D54B17B4FBC}"/>
              </a:ext>
            </a:extLst>
          </p:cNvPr>
          <p:cNvGraphicFramePr>
            <a:graphicFrameLocks noGrp="1"/>
          </p:cNvGraphicFramePr>
          <p:nvPr>
            <p:ph idx="1"/>
            <p:extLst>
              <p:ext uri="{D42A27DB-BD31-4B8C-83A1-F6EECF244321}">
                <p14:modId xmlns:p14="http://schemas.microsoft.com/office/powerpoint/2010/main" val="89013554"/>
              </p:ext>
            </p:extLst>
          </p:nvPr>
        </p:nvGraphicFramePr>
        <p:xfrm>
          <a:off x="638407" y="1450575"/>
          <a:ext cx="10899648" cy="4024249"/>
        </p:xfrm>
        <a:graphic>
          <a:graphicData uri="http://schemas.openxmlformats.org/drawingml/2006/table">
            <a:tbl>
              <a:tblPr firstRow="1" bandRow="1">
                <a:tableStyleId>{5C22544A-7EE6-4342-B048-85BDC9FD1C3A}</a:tableStyleId>
              </a:tblPr>
              <a:tblGrid>
                <a:gridCol w="3633216">
                  <a:extLst>
                    <a:ext uri="{9D8B030D-6E8A-4147-A177-3AD203B41FA5}">
                      <a16:colId xmlns:a16="http://schemas.microsoft.com/office/drawing/2014/main" val="3807924489"/>
                    </a:ext>
                  </a:extLst>
                </a:gridCol>
                <a:gridCol w="3356776">
                  <a:extLst>
                    <a:ext uri="{9D8B030D-6E8A-4147-A177-3AD203B41FA5}">
                      <a16:colId xmlns:a16="http://schemas.microsoft.com/office/drawing/2014/main" val="3704561247"/>
                    </a:ext>
                  </a:extLst>
                </a:gridCol>
                <a:gridCol w="3909656">
                  <a:extLst>
                    <a:ext uri="{9D8B030D-6E8A-4147-A177-3AD203B41FA5}">
                      <a16:colId xmlns:a16="http://schemas.microsoft.com/office/drawing/2014/main" val="4062446937"/>
                    </a:ext>
                  </a:extLst>
                </a:gridCol>
              </a:tblGrid>
              <a:tr h="372903">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Target Populations:  </a:t>
                      </a:r>
                      <a:r>
                        <a:rPr lang="en-US" sz="1800" b="1" dirty="0"/>
                        <a:t>Elderly (55+), veterans, disabled, families with children, transitional aged youth  (18-24)</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952201623"/>
                  </a:ext>
                </a:extLst>
              </a:tr>
              <a:tr h="652581">
                <a:tc>
                  <a:txBody>
                    <a:bodyPr/>
                    <a:lstStyle/>
                    <a:p>
                      <a:pPr algn="ctr"/>
                      <a:r>
                        <a:rPr lang="en-US" b="1" dirty="0"/>
                        <a:t>Strategy</a:t>
                      </a:r>
                    </a:p>
                  </a:txBody>
                  <a:tcPr/>
                </a:tc>
                <a:tc>
                  <a:txBody>
                    <a:bodyPr/>
                    <a:lstStyle/>
                    <a:p>
                      <a:pPr algn="ctr"/>
                      <a:r>
                        <a:rPr lang="en-US" b="1" dirty="0"/>
                        <a:t>Metrics</a:t>
                      </a:r>
                    </a:p>
                  </a:txBody>
                  <a:tcPr/>
                </a:tc>
                <a:tc>
                  <a:txBody>
                    <a:bodyPr/>
                    <a:lstStyle/>
                    <a:p>
                      <a:pPr algn="ctr"/>
                      <a:r>
                        <a:rPr lang="en-US" b="1" dirty="0"/>
                        <a:t>City Council Action Required</a:t>
                      </a:r>
                    </a:p>
                    <a:p>
                      <a:pPr algn="ctr"/>
                      <a:r>
                        <a:rPr lang="en-US" b="1" dirty="0"/>
                        <a:t>(proposed for August 2018)</a:t>
                      </a:r>
                    </a:p>
                  </a:txBody>
                  <a:tcPr/>
                </a:tc>
                <a:extLst>
                  <a:ext uri="{0D108BD9-81ED-4DB2-BD59-A6C34878D82A}">
                    <a16:rowId xmlns:a16="http://schemas.microsoft.com/office/drawing/2014/main" val="972373247"/>
                  </a:ext>
                </a:extLst>
              </a:tr>
              <a:tr h="2998765">
                <a:tc>
                  <a:txBody>
                    <a:bodyPr/>
                    <a:lstStyle/>
                    <a:p>
                      <a:pPr marL="285750" indent="-285750">
                        <a:buFont typeface="Arial" panose="020B0604020202020204" pitchFamily="34" charset="0"/>
                        <a:buChar char="•"/>
                      </a:pPr>
                      <a:r>
                        <a:rPr lang="en-US" sz="1700" dirty="0"/>
                        <a:t>Decentralize shelter beds and services </a:t>
                      </a:r>
                    </a:p>
                    <a:p>
                      <a:pPr marL="285750" indent="-285750">
                        <a:buFont typeface="Arial" panose="020B0604020202020204" pitchFamily="34" charset="0"/>
                        <a:buChar char="•"/>
                      </a:pPr>
                      <a:r>
                        <a:rPr lang="en-US" sz="1700" dirty="0"/>
                        <a:t>Serve up to 800 unsheltered (up to 50 per site) over 12 months</a:t>
                      </a:r>
                    </a:p>
                    <a:p>
                      <a:pPr marL="285750" indent="-285750">
                        <a:buFont typeface="Arial" panose="020B0604020202020204" pitchFamily="34" charset="0"/>
                        <a:buChar char="•"/>
                      </a:pPr>
                      <a:r>
                        <a:rPr lang="en-US" sz="1700" dirty="0"/>
                        <a:t>Focus on intense case management</a:t>
                      </a:r>
                    </a:p>
                    <a:p>
                      <a:pPr marL="285750" indent="-285750">
                        <a:buFont typeface="Arial" panose="020B0604020202020204" pitchFamily="34" charset="0"/>
                        <a:buChar char="•"/>
                      </a:pPr>
                      <a:r>
                        <a:rPr lang="en-US" sz="1700" dirty="0"/>
                        <a:t>OHS staff to provide referrals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t>Leverage private partnerships through RFCSP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t>Public participation &amp; outreach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t>Good Neighbor Pledges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700" dirty="0"/>
                    </a:p>
                  </a:txBody>
                  <a:tcPr/>
                </a:tc>
                <a:tc>
                  <a:txBody>
                    <a:bodyPr/>
                    <a:lstStyle/>
                    <a:p>
                      <a:pPr marL="285750" indent="-285750">
                        <a:buFont typeface="Arial" panose="020B0604020202020204" pitchFamily="34" charset="0"/>
                        <a:buChar char="•"/>
                      </a:pPr>
                      <a:r>
                        <a:rPr lang="en-US" sz="1700" dirty="0"/>
                        <a:t>Number of referrals</a:t>
                      </a:r>
                    </a:p>
                    <a:p>
                      <a:pPr marL="285750" indent="-285750">
                        <a:buFont typeface="Arial" panose="020B0604020202020204" pitchFamily="34" charset="0"/>
                        <a:buChar char="•"/>
                      </a:pPr>
                      <a:r>
                        <a:rPr lang="en-US" sz="1700" dirty="0"/>
                        <a:t>Number of housing plans developed</a:t>
                      </a:r>
                    </a:p>
                    <a:p>
                      <a:pPr marL="285750" indent="-285750">
                        <a:buFont typeface="Arial" panose="020B0604020202020204" pitchFamily="34" charset="0"/>
                        <a:buChar char="•"/>
                      </a:pPr>
                      <a:r>
                        <a:rPr lang="en-US" sz="1700" dirty="0"/>
                        <a:t>Percent exited to housing</a:t>
                      </a:r>
                    </a:p>
                    <a:p>
                      <a:pPr marL="285750" indent="-285750">
                        <a:buFont typeface="Arial" panose="020B0604020202020204" pitchFamily="34" charset="0"/>
                        <a:buChar char="•"/>
                      </a:pPr>
                      <a:r>
                        <a:rPr lang="en-US" sz="1700" dirty="0"/>
                        <a:t>Average length of stay</a:t>
                      </a:r>
                    </a:p>
                    <a:p>
                      <a:pPr marL="285750" indent="-285750">
                        <a:buFont typeface="Arial" panose="020B0604020202020204" pitchFamily="34" charset="0"/>
                        <a:buChar char="•"/>
                      </a:pPr>
                      <a:r>
                        <a:rPr lang="en-US" sz="1700" dirty="0"/>
                        <a:t>Number of unduplicated clients served</a:t>
                      </a:r>
                    </a:p>
                    <a:p>
                      <a:pPr marL="285750" indent="-285750">
                        <a:buFont typeface="Arial" panose="020B0604020202020204" pitchFamily="34" charset="0"/>
                        <a:buChar char="•"/>
                      </a:pPr>
                      <a:r>
                        <a:rPr lang="en-US" sz="1700" dirty="0"/>
                        <a:t>Number of program enrollments (job-training, education, etc.)</a:t>
                      </a:r>
                    </a:p>
                  </a:txBody>
                  <a:tcPr/>
                </a:tc>
                <a:tc>
                  <a:txBody>
                    <a:bodyPr/>
                    <a:lstStyle/>
                    <a:p>
                      <a:pPr marL="285750" indent="-285750">
                        <a:buFont typeface="Arial" panose="020B0604020202020204" pitchFamily="34" charset="0"/>
                        <a:buChar char="•"/>
                      </a:pPr>
                      <a:r>
                        <a:rPr lang="en-US" sz="1700" dirty="0"/>
                        <a:t>Consideration of proposed City Code amendments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t>FY19 Budget enhancement approval of $2,100,000</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sz="1700" dirty="0"/>
                    </a:p>
                  </a:txBody>
                  <a:tcPr/>
                </a:tc>
                <a:extLst>
                  <a:ext uri="{0D108BD9-81ED-4DB2-BD59-A6C34878D82A}">
                    <a16:rowId xmlns:a16="http://schemas.microsoft.com/office/drawing/2014/main" val="2013721920"/>
                  </a:ext>
                </a:extLst>
              </a:tr>
            </a:tbl>
          </a:graphicData>
        </a:graphic>
      </p:graphicFrame>
      <p:pic>
        <p:nvPicPr>
          <p:cNvPr id="2050" name="Picture 6" descr="image010">
            <a:extLst>
              <a:ext uri="{FF2B5EF4-FFF2-40B4-BE49-F238E27FC236}">
                <a16:creationId xmlns:a16="http://schemas.microsoft.com/office/drawing/2014/main" id="{13AD22D0-010A-4879-8026-9383D51BCE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5164" y="145807"/>
            <a:ext cx="5278055" cy="120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hevron 8">
            <a:extLst>
              <a:ext uri="{FF2B5EF4-FFF2-40B4-BE49-F238E27FC236}">
                <a16:creationId xmlns:a16="http://schemas.microsoft.com/office/drawing/2014/main" id="{47A4041E-DE52-48E9-B21D-821CB3F11AD9}"/>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7" name="Picture 6">
            <a:extLst>
              <a:ext uri="{FF2B5EF4-FFF2-40B4-BE49-F238E27FC236}">
                <a16:creationId xmlns:a16="http://schemas.microsoft.com/office/drawing/2014/main" id="{8F497F65-6668-444E-8739-6A25ABE1D0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8" name="Pentagon 7">
            <a:extLst>
              <a:ext uri="{FF2B5EF4-FFF2-40B4-BE49-F238E27FC236}">
                <a16:creationId xmlns:a16="http://schemas.microsoft.com/office/drawing/2014/main" id="{7EB04DD2-3472-433B-81FB-1421CAAF01F7}"/>
              </a:ext>
            </a:extLst>
          </p:cNvPr>
          <p:cNvSpPr/>
          <p:nvPr/>
        </p:nvSpPr>
        <p:spPr>
          <a:xfrm>
            <a:off x="0" y="5611852"/>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a:extLst>
              <a:ext uri="{FF2B5EF4-FFF2-40B4-BE49-F238E27FC236}">
                <a16:creationId xmlns:a16="http://schemas.microsoft.com/office/drawing/2014/main" id="{FE301928-DF41-4237-93DE-68D4F45ECB23}"/>
              </a:ext>
            </a:extLst>
          </p:cNvPr>
          <p:cNvSpPr>
            <a:spLocks noGrp="1"/>
          </p:cNvSpPr>
          <p:nvPr>
            <p:ph type="sldNum" sz="quarter" idx="12"/>
          </p:nvPr>
        </p:nvSpPr>
        <p:spPr/>
        <p:txBody>
          <a:bodyPr/>
          <a:lstStyle/>
          <a:p>
            <a:fld id="{4A265FCD-9183-4821-BD86-A415766332B0}" type="slidenum">
              <a:rPr lang="en-US" b="1" smtClean="0">
                <a:solidFill>
                  <a:schemeClr val="tx1"/>
                </a:solidFill>
              </a:rPr>
              <a:t>8</a:t>
            </a:fld>
            <a:endParaRPr lang="en-US" b="1" dirty="0">
              <a:solidFill>
                <a:schemeClr val="tx1"/>
              </a:solidFill>
            </a:endParaRPr>
          </a:p>
        </p:txBody>
      </p:sp>
    </p:spTree>
    <p:extLst>
      <p:ext uri="{BB962C8B-B14F-4D97-AF65-F5344CB8AC3E}">
        <p14:creationId xmlns:p14="http://schemas.microsoft.com/office/powerpoint/2010/main" val="4046705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A80DE16-BB7C-492D-994C-6D54B17B4FBC}"/>
              </a:ext>
            </a:extLst>
          </p:cNvPr>
          <p:cNvGraphicFramePr>
            <a:graphicFrameLocks noGrp="1"/>
          </p:cNvGraphicFramePr>
          <p:nvPr>
            <p:ph idx="1"/>
            <p:extLst>
              <p:ext uri="{D42A27DB-BD31-4B8C-83A1-F6EECF244321}">
                <p14:modId xmlns:p14="http://schemas.microsoft.com/office/powerpoint/2010/main" val="3637442184"/>
              </p:ext>
            </p:extLst>
          </p:nvPr>
        </p:nvGraphicFramePr>
        <p:xfrm>
          <a:off x="484131" y="1548691"/>
          <a:ext cx="10899648" cy="3845560"/>
        </p:xfrm>
        <a:graphic>
          <a:graphicData uri="http://schemas.openxmlformats.org/drawingml/2006/table">
            <a:tbl>
              <a:tblPr firstRow="1" bandRow="1">
                <a:tableStyleId>{5C22544A-7EE6-4342-B048-85BDC9FD1C3A}</a:tableStyleId>
              </a:tblPr>
              <a:tblGrid>
                <a:gridCol w="3633216">
                  <a:extLst>
                    <a:ext uri="{9D8B030D-6E8A-4147-A177-3AD203B41FA5}">
                      <a16:colId xmlns:a16="http://schemas.microsoft.com/office/drawing/2014/main" val="3807924489"/>
                    </a:ext>
                  </a:extLst>
                </a:gridCol>
                <a:gridCol w="3356776">
                  <a:extLst>
                    <a:ext uri="{9D8B030D-6E8A-4147-A177-3AD203B41FA5}">
                      <a16:colId xmlns:a16="http://schemas.microsoft.com/office/drawing/2014/main" val="3704561247"/>
                    </a:ext>
                  </a:extLst>
                </a:gridCol>
                <a:gridCol w="3909656">
                  <a:extLst>
                    <a:ext uri="{9D8B030D-6E8A-4147-A177-3AD203B41FA5}">
                      <a16:colId xmlns:a16="http://schemas.microsoft.com/office/drawing/2014/main" val="4062446937"/>
                    </a:ext>
                  </a:extLst>
                </a:gridCol>
              </a:tblGrid>
              <a:tr h="3708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Target Populations:  </a:t>
                      </a:r>
                      <a:r>
                        <a:rPr lang="en-US" sz="1800" b="1" dirty="0"/>
                        <a:t>sheltered persons on the housing priority list</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952201623"/>
                  </a:ext>
                </a:extLst>
              </a:tr>
              <a:tr h="370840">
                <a:tc>
                  <a:txBody>
                    <a:bodyPr/>
                    <a:lstStyle/>
                    <a:p>
                      <a:pPr algn="ctr"/>
                      <a:r>
                        <a:rPr lang="en-US" b="1" dirty="0"/>
                        <a:t>Strategy</a:t>
                      </a:r>
                    </a:p>
                  </a:txBody>
                  <a:tcPr/>
                </a:tc>
                <a:tc>
                  <a:txBody>
                    <a:bodyPr/>
                    <a:lstStyle/>
                    <a:p>
                      <a:pPr algn="ctr"/>
                      <a:r>
                        <a:rPr lang="en-US" b="1" dirty="0"/>
                        <a:t>Metrics</a:t>
                      </a:r>
                    </a:p>
                  </a:txBody>
                  <a:tcPr/>
                </a:tc>
                <a:tc>
                  <a:txBody>
                    <a:bodyPr/>
                    <a:lstStyle/>
                    <a:p>
                      <a:pPr algn="ctr"/>
                      <a:r>
                        <a:rPr lang="en-US" b="1" dirty="0"/>
                        <a:t>City Council Action Required</a:t>
                      </a:r>
                    </a:p>
                    <a:p>
                      <a:pPr algn="ctr"/>
                      <a:r>
                        <a:rPr lang="en-US" b="1" dirty="0"/>
                        <a:t>(proposed for August 2018)</a:t>
                      </a:r>
                    </a:p>
                  </a:txBody>
                  <a:tcPr/>
                </a:tc>
                <a:extLst>
                  <a:ext uri="{0D108BD9-81ED-4DB2-BD59-A6C34878D82A}">
                    <a16:rowId xmlns:a16="http://schemas.microsoft.com/office/drawing/2014/main" val="972373247"/>
                  </a:ext>
                </a:extLst>
              </a:tr>
              <a:tr h="370840">
                <a:tc>
                  <a:txBody>
                    <a:bodyPr/>
                    <a:lstStyle/>
                    <a:p>
                      <a:pPr marL="285750" indent="-285750">
                        <a:buFont typeface="Arial" panose="020B0604020202020204" pitchFamily="34" charset="0"/>
                        <a:buChar char="•"/>
                      </a:pPr>
                      <a:r>
                        <a:rPr lang="en-US" dirty="0"/>
                        <a:t>Reduce bottleneck and length of time for clients/families to be placed in housing</a:t>
                      </a:r>
                    </a:p>
                    <a:p>
                      <a:pPr marL="285750" indent="-285750">
                        <a:buFont typeface="Arial" panose="020B0604020202020204" pitchFamily="34" charset="0"/>
                        <a:buChar char="•"/>
                      </a:pPr>
                      <a:r>
                        <a:rPr lang="en-US" dirty="0"/>
                        <a:t>Serve 100 clients/families over 12 month period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Master lease program  with housing providers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Site selection criteria developed in partnership with Citizen Homelessness Commission</a:t>
                      </a:r>
                    </a:p>
                  </a:txBody>
                  <a:tcPr/>
                </a:tc>
                <a:tc>
                  <a:txBody>
                    <a:bodyPr/>
                    <a:lstStyle/>
                    <a:p>
                      <a:pPr marL="285750" indent="-285750">
                        <a:buFont typeface="Arial" panose="020B0604020202020204" pitchFamily="34" charset="0"/>
                        <a:buChar char="•"/>
                      </a:pPr>
                      <a:r>
                        <a:rPr lang="en-US" dirty="0"/>
                        <a:t>Number of unduplicated clients assisted with security and/or utility deposits</a:t>
                      </a:r>
                    </a:p>
                    <a:p>
                      <a:pPr marL="285750" indent="-285750">
                        <a:buFont typeface="Arial" panose="020B0604020202020204" pitchFamily="34" charset="0"/>
                        <a:buChar char="•"/>
                      </a:pPr>
                      <a:r>
                        <a:rPr lang="en-US" dirty="0"/>
                        <a:t>Number of unduplicated clients assisted with rental subsidy</a:t>
                      </a:r>
                    </a:p>
                    <a:p>
                      <a:pPr marL="285750" indent="-285750">
                        <a:buFont typeface="Arial" panose="020B0604020202020204" pitchFamily="34" charset="0"/>
                        <a:buChar char="•"/>
                      </a:pPr>
                      <a:endParaRPr lang="en-US" dirty="0"/>
                    </a:p>
                  </a:txBody>
                  <a:tcPr/>
                </a:tc>
                <a:tc>
                  <a:txBody>
                    <a:bodyPr/>
                    <a:lstStyle/>
                    <a:p>
                      <a:pPr marL="285750" indent="-285750">
                        <a:buFont typeface="Arial" panose="020B0604020202020204" pitchFamily="34" charset="0"/>
                        <a:buChar char="•"/>
                      </a:pPr>
                      <a:r>
                        <a:rPr lang="en-US" dirty="0"/>
                        <a:t>Consideration of Master Lease contract </a:t>
                      </a:r>
                    </a:p>
                    <a:p>
                      <a:pPr marL="285750" indent="-285750">
                        <a:buFont typeface="Arial" panose="020B0604020202020204" pitchFamily="34" charset="0"/>
                        <a:buChar char="•"/>
                      </a:pPr>
                      <a:r>
                        <a:rPr lang="en-US" dirty="0"/>
                        <a:t>FY19 Budget enhancement approval of $1,300,000</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2013721920"/>
                  </a:ext>
                </a:extLst>
              </a:tr>
            </a:tbl>
          </a:graphicData>
        </a:graphic>
      </p:graphicFrame>
      <p:pic>
        <p:nvPicPr>
          <p:cNvPr id="3074" name="Picture 7" descr="image004">
            <a:extLst>
              <a:ext uri="{FF2B5EF4-FFF2-40B4-BE49-F238E27FC236}">
                <a16:creationId xmlns:a16="http://schemas.microsoft.com/office/drawing/2014/main" id="{73D93D4F-00A0-4414-88AD-713AA0D830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8727" y="115936"/>
            <a:ext cx="4924576" cy="1215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entagon 7">
            <a:extLst>
              <a:ext uri="{FF2B5EF4-FFF2-40B4-BE49-F238E27FC236}">
                <a16:creationId xmlns:a16="http://schemas.microsoft.com/office/drawing/2014/main" id="{9E38BF1F-9BF5-4A48-AC01-FD0161727456}"/>
              </a:ext>
            </a:extLst>
          </p:cNvPr>
          <p:cNvSpPr/>
          <p:nvPr/>
        </p:nvSpPr>
        <p:spPr>
          <a:xfrm>
            <a:off x="0" y="5611852"/>
            <a:ext cx="7456499" cy="1246149"/>
          </a:xfrm>
          <a:prstGeom prst="homePlate">
            <a:avLst/>
          </a:prstGeom>
          <a:solidFill>
            <a:srgbClr val="063F88">
              <a:alpha val="7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hevron 8">
            <a:extLst>
              <a:ext uri="{FF2B5EF4-FFF2-40B4-BE49-F238E27FC236}">
                <a16:creationId xmlns:a16="http://schemas.microsoft.com/office/drawing/2014/main" id="{34D697B2-D003-465C-A596-FE901FFDD58A}"/>
              </a:ext>
            </a:extLst>
          </p:cNvPr>
          <p:cNvSpPr/>
          <p:nvPr/>
        </p:nvSpPr>
        <p:spPr>
          <a:xfrm>
            <a:off x="6778717" y="5611852"/>
            <a:ext cx="5413283" cy="1246148"/>
          </a:xfrm>
          <a:prstGeom prst="chevron">
            <a:avLst/>
          </a:prstGeom>
          <a:solidFill>
            <a:srgbClr val="669900">
              <a:alpha val="6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9" name="Picture 8">
            <a:extLst>
              <a:ext uri="{FF2B5EF4-FFF2-40B4-BE49-F238E27FC236}">
                <a16:creationId xmlns:a16="http://schemas.microsoft.com/office/drawing/2014/main" id="{42DFC29B-B80F-4A9F-BAEF-6753444E90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36598" y="5708189"/>
            <a:ext cx="1388962" cy="1122744"/>
          </a:xfrm>
          <a:prstGeom prst="rect">
            <a:avLst/>
          </a:prstGeom>
        </p:spPr>
      </p:pic>
      <p:sp>
        <p:nvSpPr>
          <p:cNvPr id="3" name="Slide Number Placeholder 2">
            <a:extLst>
              <a:ext uri="{FF2B5EF4-FFF2-40B4-BE49-F238E27FC236}">
                <a16:creationId xmlns:a16="http://schemas.microsoft.com/office/drawing/2014/main" id="{7A24A38A-2D4D-44B3-8DBF-5818AA1C6F9D}"/>
              </a:ext>
            </a:extLst>
          </p:cNvPr>
          <p:cNvSpPr>
            <a:spLocks noGrp="1"/>
          </p:cNvSpPr>
          <p:nvPr>
            <p:ph type="sldNum" sz="quarter" idx="12"/>
          </p:nvPr>
        </p:nvSpPr>
        <p:spPr/>
        <p:txBody>
          <a:bodyPr/>
          <a:lstStyle/>
          <a:p>
            <a:fld id="{4A265FCD-9183-4821-BD86-A415766332B0}" type="slidenum">
              <a:rPr lang="en-US" b="1" smtClean="0">
                <a:solidFill>
                  <a:schemeClr val="tx1"/>
                </a:solidFill>
              </a:rPr>
              <a:t>9</a:t>
            </a:fld>
            <a:endParaRPr lang="en-US" b="1" dirty="0">
              <a:solidFill>
                <a:schemeClr val="tx1"/>
              </a:solidFill>
            </a:endParaRPr>
          </a:p>
        </p:txBody>
      </p:sp>
    </p:spTree>
    <p:extLst>
      <p:ext uri="{BB962C8B-B14F-4D97-AF65-F5344CB8AC3E}">
        <p14:creationId xmlns:p14="http://schemas.microsoft.com/office/powerpoint/2010/main" val="4109861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9014</TotalTime>
  <Words>898</Words>
  <Application>Microsoft Office PowerPoint</Application>
  <PresentationFormat>Widescreen</PresentationFormat>
  <Paragraphs>172</Paragraphs>
  <Slides>12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Agenda</vt:lpstr>
      <vt:lpstr>Office of Homeless Solutions</vt:lpstr>
      <vt:lpstr>PowerPoint Presentation</vt:lpstr>
      <vt:lpstr>State of Homelessness</vt:lpstr>
      <vt:lpstr>Homeless Solutions Strategy Plan</vt:lpstr>
      <vt:lpstr>PowerPoint Presentation</vt:lpstr>
      <vt:lpstr>PowerPoint Presentation</vt:lpstr>
      <vt:lpstr>PowerPoint Presentation</vt:lpstr>
      <vt:lpstr>PowerPoint Presentation</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Hardman, Monica E</dc:creator>
  <cp:lastModifiedBy>David Gruber</cp:lastModifiedBy>
  <cp:revision>57</cp:revision>
  <dcterms:created xsi:type="dcterms:W3CDTF">2018-07-03T04:52:43Z</dcterms:created>
  <dcterms:modified xsi:type="dcterms:W3CDTF">2018-07-17T18:29:16Z</dcterms:modified>
</cp:coreProperties>
</file>